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97" r:id="rId1"/>
    <p:sldMasterId id="2147485109" r:id="rId2"/>
  </p:sldMasterIdLst>
  <p:notesMasterIdLst>
    <p:notesMasterId r:id="rId59"/>
  </p:notesMasterIdLst>
  <p:sldIdLst>
    <p:sldId id="379" r:id="rId3"/>
    <p:sldId id="353" r:id="rId4"/>
    <p:sldId id="354" r:id="rId5"/>
    <p:sldId id="282" r:id="rId6"/>
    <p:sldId id="355" r:id="rId7"/>
    <p:sldId id="329" r:id="rId8"/>
    <p:sldId id="276" r:id="rId9"/>
    <p:sldId id="378" r:id="rId10"/>
    <p:sldId id="381" r:id="rId11"/>
    <p:sldId id="380" r:id="rId12"/>
    <p:sldId id="349" r:id="rId13"/>
    <p:sldId id="350" r:id="rId14"/>
    <p:sldId id="373" r:id="rId15"/>
    <p:sldId id="375" r:id="rId16"/>
    <p:sldId id="374" r:id="rId17"/>
    <p:sldId id="286" r:id="rId18"/>
    <p:sldId id="351" r:id="rId19"/>
    <p:sldId id="389" r:id="rId20"/>
    <p:sldId id="388" r:id="rId21"/>
    <p:sldId id="387" r:id="rId22"/>
    <p:sldId id="386" r:id="rId23"/>
    <p:sldId id="412" r:id="rId24"/>
    <p:sldId id="401" r:id="rId25"/>
    <p:sldId id="410" r:id="rId26"/>
    <p:sldId id="411" r:id="rId27"/>
    <p:sldId id="313" r:id="rId28"/>
    <p:sldId id="341" r:id="rId29"/>
    <p:sldId id="324" r:id="rId30"/>
    <p:sldId id="291" r:id="rId31"/>
    <p:sldId id="413" r:id="rId32"/>
    <p:sldId id="393" r:id="rId33"/>
    <p:sldId id="256" r:id="rId34"/>
    <p:sldId id="292" r:id="rId35"/>
    <p:sldId id="294" r:id="rId36"/>
    <p:sldId id="310" r:id="rId37"/>
    <p:sldId id="295" r:id="rId38"/>
    <p:sldId id="400" r:id="rId39"/>
    <p:sldId id="303" r:id="rId40"/>
    <p:sldId id="397" r:id="rId41"/>
    <p:sldId id="391" r:id="rId42"/>
    <p:sldId id="392" r:id="rId43"/>
    <p:sldId id="396" r:id="rId44"/>
    <p:sldId id="398" r:id="rId45"/>
    <p:sldId id="383" r:id="rId46"/>
    <p:sldId id="384" r:id="rId47"/>
    <p:sldId id="394" r:id="rId48"/>
    <p:sldId id="395" r:id="rId49"/>
    <p:sldId id="385" r:id="rId50"/>
    <p:sldId id="402" r:id="rId51"/>
    <p:sldId id="403" r:id="rId52"/>
    <p:sldId id="404" r:id="rId53"/>
    <p:sldId id="406" r:id="rId54"/>
    <p:sldId id="405" r:id="rId55"/>
    <p:sldId id="407" r:id="rId56"/>
    <p:sldId id="262" r:id="rId57"/>
    <p:sldId id="382"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7438"/>
    <a:srgbClr val="C45D07"/>
    <a:srgbClr val="E859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63" autoAdjust="0"/>
    <p:restoredTop sz="85345" autoAdjust="0"/>
  </p:normalViewPr>
  <p:slideViewPr>
    <p:cSldViewPr snapToGrid="0">
      <p:cViewPr varScale="1">
        <p:scale>
          <a:sx n="79" d="100"/>
          <a:sy n="79" d="100"/>
        </p:scale>
        <p:origin x="16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6D058-5F7C-D64A-8732-EFF51E4904C5}" type="datetimeFigureOut">
              <a:rPr lang="en-US" smtClean="0"/>
              <a:t>5/9/19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637B7B-5817-874C-A0B6-16848ECA1A2B}" type="slidenum">
              <a:rPr lang="en-US" smtClean="0"/>
              <a:t>‹#›</a:t>
            </a:fld>
            <a:endParaRPr lang="en-US"/>
          </a:p>
        </p:txBody>
      </p:sp>
    </p:spTree>
    <p:extLst>
      <p:ext uri="{BB962C8B-B14F-4D97-AF65-F5344CB8AC3E}">
        <p14:creationId xmlns:p14="http://schemas.microsoft.com/office/powerpoint/2010/main" val="3737886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dx.doi.org/10.1016/j.ufug.2019.02.01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Cartoon by Joel </a:t>
            </a:r>
            <a:r>
              <a:rPr lang="en-US" dirty="0" err="1"/>
              <a:t>Pett</a:t>
            </a:r>
            <a:r>
              <a:rPr lang="en-US" dirty="0"/>
              <a:t>, 2009</a:t>
            </a:r>
          </a:p>
        </p:txBody>
      </p:sp>
      <p:sp>
        <p:nvSpPr>
          <p:cNvPr id="4" name="Slide Number Placeholder 3"/>
          <p:cNvSpPr>
            <a:spLocks noGrp="1"/>
          </p:cNvSpPr>
          <p:nvPr>
            <p:ph type="sldNum" sz="quarter" idx="10"/>
          </p:nvPr>
        </p:nvSpPr>
        <p:spPr/>
        <p:txBody>
          <a:bodyPr/>
          <a:lstStyle/>
          <a:p>
            <a:fld id="{79637B7B-5817-874C-A0B6-16848ECA1A2B}" type="slidenum">
              <a:rPr lang="en-US" smtClean="0"/>
              <a:t>1</a:t>
            </a:fld>
            <a:endParaRPr lang="en-US"/>
          </a:p>
        </p:txBody>
      </p:sp>
    </p:spTree>
    <p:extLst>
      <p:ext uri="{BB962C8B-B14F-4D97-AF65-F5344CB8AC3E}">
        <p14:creationId xmlns:p14="http://schemas.microsoft.com/office/powerpoint/2010/main" val="137193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www.columbia.edu</a:t>
            </a:r>
            <a:r>
              <a:rPr lang="en-US" dirty="0"/>
              <a:t>/~mhs119/</a:t>
            </a:r>
            <a:r>
              <a:rPr lang="en-US" dirty="0" err="1"/>
              <a:t>SeaLevel</a:t>
            </a:r>
            <a:r>
              <a:rPr lang="en-US" dirty="0"/>
              <a:t>/</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10</a:t>
            </a:fld>
            <a:endParaRPr lang="en-US"/>
          </a:p>
        </p:txBody>
      </p:sp>
    </p:spTree>
    <p:extLst>
      <p:ext uri="{BB962C8B-B14F-4D97-AF65-F5344CB8AC3E}">
        <p14:creationId xmlns:p14="http://schemas.microsoft.com/office/powerpoint/2010/main" val="2026383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11</a:t>
            </a:fld>
            <a:endParaRPr lang="en-US"/>
          </a:p>
        </p:txBody>
      </p:sp>
    </p:spTree>
    <p:extLst>
      <p:ext uri="{BB962C8B-B14F-4D97-AF65-F5344CB8AC3E}">
        <p14:creationId xmlns:p14="http://schemas.microsoft.com/office/powerpoint/2010/main" val="40698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12</a:t>
            </a:fld>
            <a:endParaRPr lang="en-US"/>
          </a:p>
        </p:txBody>
      </p:sp>
    </p:spTree>
    <p:extLst>
      <p:ext uri="{BB962C8B-B14F-4D97-AF65-F5344CB8AC3E}">
        <p14:creationId xmlns:p14="http://schemas.microsoft.com/office/powerpoint/2010/main" val="369498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 fire coral that experienced severe bleaching in the 2016 mass bleaching event. The Ocean Agency / XL Catlin Seaview Survey / Richard </a:t>
            </a:r>
            <a:r>
              <a:rPr lang="en-US" dirty="0" err="1"/>
              <a:t>Vevers</a:t>
            </a:r>
            <a:r>
              <a:rPr lang="en-US" dirty="0"/>
              <a:t>. https://</a:t>
            </a:r>
            <a:r>
              <a:rPr lang="en-US" dirty="0" err="1"/>
              <a:t>www.vox.com</a:t>
            </a:r>
            <a:r>
              <a:rPr lang="en-US" dirty="0"/>
              <a:t>/science-and-health/2017/4/18/15272634/catastrophic-coral-bleaching-great-barrier-reef-map</a:t>
            </a:r>
          </a:p>
        </p:txBody>
      </p:sp>
      <p:sp>
        <p:nvSpPr>
          <p:cNvPr id="4" name="Slide Number Placeholder 3"/>
          <p:cNvSpPr>
            <a:spLocks noGrp="1"/>
          </p:cNvSpPr>
          <p:nvPr>
            <p:ph type="sldNum" sz="quarter" idx="10"/>
          </p:nvPr>
        </p:nvSpPr>
        <p:spPr/>
        <p:txBody>
          <a:bodyPr/>
          <a:lstStyle/>
          <a:p>
            <a:fld id="{79637B7B-5817-874C-A0B6-16848ECA1A2B}" type="slidenum">
              <a:rPr lang="en-US" smtClean="0"/>
              <a:t>13</a:t>
            </a:fld>
            <a:endParaRPr lang="en-US"/>
          </a:p>
        </p:txBody>
      </p:sp>
    </p:spTree>
    <p:extLst>
      <p:ext uri="{BB962C8B-B14F-4D97-AF65-F5344CB8AC3E}">
        <p14:creationId xmlns:p14="http://schemas.microsoft.com/office/powerpoint/2010/main" val="297357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Hughes, T.P., Kerry, J.T., </a:t>
            </a:r>
            <a:r>
              <a:rPr lang="en-US" sz="1200" kern="1200" dirty="0" err="1">
                <a:solidFill>
                  <a:schemeClr val="tx1"/>
                </a:solidFill>
                <a:effectLst/>
                <a:latin typeface="+mn-lt"/>
                <a:ea typeface="+mn-ea"/>
                <a:cs typeface="+mn-cs"/>
              </a:rPr>
              <a:t>Álvarez</a:t>
            </a:r>
            <a:r>
              <a:rPr lang="en-US" sz="1200" kern="1200" dirty="0">
                <a:solidFill>
                  <a:schemeClr val="tx1"/>
                </a:solidFill>
                <a:effectLst/>
                <a:latin typeface="+mn-lt"/>
                <a:ea typeface="+mn-ea"/>
                <a:cs typeface="+mn-cs"/>
              </a:rPr>
              <a:t>-Noriega, M., </a:t>
            </a:r>
            <a:r>
              <a:rPr lang="en-US" sz="1200" kern="1200" dirty="0" err="1">
                <a:solidFill>
                  <a:schemeClr val="tx1"/>
                </a:solidFill>
                <a:effectLst/>
                <a:latin typeface="+mn-lt"/>
                <a:ea typeface="+mn-ea"/>
                <a:cs typeface="+mn-cs"/>
              </a:rPr>
              <a:t>Álvarez</a:t>
            </a:r>
            <a:r>
              <a:rPr lang="en-US" sz="1200" kern="1200" dirty="0">
                <a:solidFill>
                  <a:schemeClr val="tx1"/>
                </a:solidFill>
                <a:effectLst/>
                <a:latin typeface="+mn-lt"/>
                <a:ea typeface="+mn-ea"/>
                <a:cs typeface="+mn-cs"/>
              </a:rPr>
              <a:t>-Romero, J.G., Anderson, K.D., Baird, A.H., Babcock, R.C., </a:t>
            </a:r>
            <a:r>
              <a:rPr lang="en-US" sz="1200" kern="1200" dirty="0" err="1">
                <a:solidFill>
                  <a:schemeClr val="tx1"/>
                </a:solidFill>
                <a:effectLst/>
                <a:latin typeface="+mn-lt"/>
                <a:ea typeface="+mn-ea"/>
                <a:cs typeface="+mn-cs"/>
              </a:rPr>
              <a:t>Beger</a:t>
            </a:r>
            <a:r>
              <a:rPr lang="en-US" sz="1200" kern="1200" dirty="0">
                <a:solidFill>
                  <a:schemeClr val="tx1"/>
                </a:solidFill>
                <a:effectLst/>
                <a:latin typeface="+mn-lt"/>
                <a:ea typeface="+mn-ea"/>
                <a:cs typeface="+mn-cs"/>
              </a:rPr>
              <a:t>, M., Bellwood, D.R., </a:t>
            </a:r>
            <a:r>
              <a:rPr lang="en-US" sz="1200" kern="1200" dirty="0" err="1">
                <a:solidFill>
                  <a:schemeClr val="tx1"/>
                </a:solidFill>
                <a:effectLst/>
                <a:latin typeface="+mn-lt"/>
                <a:ea typeface="+mn-ea"/>
                <a:cs typeface="+mn-cs"/>
              </a:rPr>
              <a:t>Berkelmans</a:t>
            </a:r>
            <a:r>
              <a:rPr lang="en-US" sz="1200" kern="1200" dirty="0">
                <a:solidFill>
                  <a:schemeClr val="tx1"/>
                </a:solidFill>
                <a:effectLst/>
                <a:latin typeface="+mn-lt"/>
                <a:ea typeface="+mn-ea"/>
                <a:cs typeface="+mn-cs"/>
              </a:rPr>
              <a:t>, R., Bridge, T.C., Butler, I.R., Byrne, M., </a:t>
            </a:r>
            <a:r>
              <a:rPr lang="en-US" sz="1200" kern="1200" dirty="0" err="1">
                <a:solidFill>
                  <a:schemeClr val="tx1"/>
                </a:solidFill>
                <a:effectLst/>
                <a:latin typeface="+mn-lt"/>
                <a:ea typeface="+mn-ea"/>
                <a:cs typeface="+mn-cs"/>
              </a:rPr>
              <a:t>Cantin</a:t>
            </a:r>
            <a:r>
              <a:rPr lang="en-US" sz="1200" kern="1200" dirty="0">
                <a:solidFill>
                  <a:schemeClr val="tx1"/>
                </a:solidFill>
                <a:effectLst/>
                <a:latin typeface="+mn-lt"/>
                <a:ea typeface="+mn-ea"/>
                <a:cs typeface="+mn-cs"/>
              </a:rPr>
              <a:t>, N.E., </a:t>
            </a:r>
            <a:r>
              <a:rPr lang="en-US" sz="1200" kern="1200" dirty="0" err="1">
                <a:solidFill>
                  <a:schemeClr val="tx1"/>
                </a:solidFill>
                <a:effectLst/>
                <a:latin typeface="+mn-lt"/>
                <a:ea typeface="+mn-ea"/>
                <a:cs typeface="+mn-cs"/>
              </a:rPr>
              <a:t>Comeau</a:t>
            </a:r>
            <a:r>
              <a:rPr lang="en-US" sz="1200" kern="1200" dirty="0">
                <a:solidFill>
                  <a:schemeClr val="tx1"/>
                </a:solidFill>
                <a:effectLst/>
                <a:latin typeface="+mn-lt"/>
                <a:ea typeface="+mn-ea"/>
                <a:cs typeface="+mn-cs"/>
              </a:rPr>
              <a:t>, S., Connolly, S.R., Cumming, G.S., Dalton, S.J., Diaz-Pulido, G., </a:t>
            </a:r>
            <a:r>
              <a:rPr lang="en-US" sz="1200" kern="1200" dirty="0" err="1">
                <a:solidFill>
                  <a:schemeClr val="tx1"/>
                </a:solidFill>
                <a:effectLst/>
                <a:latin typeface="+mn-lt"/>
                <a:ea typeface="+mn-ea"/>
                <a:cs typeface="+mn-cs"/>
              </a:rPr>
              <a:t>Eakin</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Figueira</a:t>
            </a:r>
            <a:r>
              <a:rPr lang="en-US" sz="1200" kern="1200" dirty="0">
                <a:solidFill>
                  <a:schemeClr val="tx1"/>
                </a:solidFill>
                <a:effectLst/>
                <a:latin typeface="+mn-lt"/>
                <a:ea typeface="+mn-ea"/>
                <a:cs typeface="+mn-cs"/>
              </a:rPr>
              <a:t>, W.F., Gilmour, J.P., Harrison, H.B., Heron, S.F., </a:t>
            </a:r>
            <a:r>
              <a:rPr lang="en-US" sz="1200" kern="1200" dirty="0" err="1">
                <a:solidFill>
                  <a:schemeClr val="tx1"/>
                </a:solidFill>
                <a:effectLst/>
                <a:latin typeface="+mn-lt"/>
                <a:ea typeface="+mn-ea"/>
                <a:cs typeface="+mn-cs"/>
              </a:rPr>
              <a:t>Hoey</a:t>
            </a:r>
            <a:r>
              <a:rPr lang="en-US" sz="1200" kern="1200" dirty="0">
                <a:solidFill>
                  <a:schemeClr val="tx1"/>
                </a:solidFill>
                <a:effectLst/>
                <a:latin typeface="+mn-lt"/>
                <a:ea typeface="+mn-ea"/>
                <a:cs typeface="+mn-cs"/>
              </a:rPr>
              <a:t>, A.S., Hobbs, J.-P.A., </a:t>
            </a:r>
            <a:r>
              <a:rPr lang="en-US" sz="1200" kern="1200" dirty="0" err="1">
                <a:solidFill>
                  <a:schemeClr val="tx1"/>
                </a:solidFill>
                <a:effectLst/>
                <a:latin typeface="+mn-lt"/>
                <a:ea typeface="+mn-ea"/>
                <a:cs typeface="+mn-cs"/>
              </a:rPr>
              <a:t>Hoogenboom</a:t>
            </a:r>
            <a:r>
              <a:rPr lang="en-US" sz="1200" kern="1200" dirty="0">
                <a:solidFill>
                  <a:schemeClr val="tx1"/>
                </a:solidFill>
                <a:effectLst/>
                <a:latin typeface="+mn-lt"/>
                <a:ea typeface="+mn-ea"/>
                <a:cs typeface="+mn-cs"/>
              </a:rPr>
              <a:t>, M.O., Kennedy, E.V., </a:t>
            </a:r>
            <a:r>
              <a:rPr lang="en-US" sz="1200" kern="1200" dirty="0" err="1">
                <a:solidFill>
                  <a:schemeClr val="tx1"/>
                </a:solidFill>
                <a:effectLst/>
                <a:latin typeface="+mn-lt"/>
                <a:ea typeface="+mn-ea"/>
                <a:cs typeface="+mn-cs"/>
              </a:rPr>
              <a:t>Kuo</a:t>
            </a:r>
            <a:r>
              <a:rPr lang="en-US" sz="1200" kern="1200" dirty="0">
                <a:solidFill>
                  <a:schemeClr val="tx1"/>
                </a:solidFill>
                <a:effectLst/>
                <a:latin typeface="+mn-lt"/>
                <a:ea typeface="+mn-ea"/>
                <a:cs typeface="+mn-cs"/>
              </a:rPr>
              <a:t>, C.-y., Lough, J.M., Lowe, R.J., Liu, G., McCulloch, M.T., Malcolm, H.A., </a:t>
            </a:r>
            <a:r>
              <a:rPr lang="en-US" sz="1200" kern="1200" dirty="0" err="1">
                <a:solidFill>
                  <a:schemeClr val="tx1"/>
                </a:solidFill>
                <a:effectLst/>
                <a:latin typeface="+mn-lt"/>
                <a:ea typeface="+mn-ea"/>
                <a:cs typeface="+mn-cs"/>
              </a:rPr>
              <a:t>McWilliam</a:t>
            </a:r>
            <a:r>
              <a:rPr lang="en-US" sz="1200" kern="1200" dirty="0">
                <a:solidFill>
                  <a:schemeClr val="tx1"/>
                </a:solidFill>
                <a:effectLst/>
                <a:latin typeface="+mn-lt"/>
                <a:ea typeface="+mn-ea"/>
                <a:cs typeface="+mn-cs"/>
              </a:rPr>
              <a:t>, M.J., </a:t>
            </a:r>
            <a:r>
              <a:rPr lang="en-US" sz="1200" kern="1200" dirty="0" err="1">
                <a:solidFill>
                  <a:schemeClr val="tx1"/>
                </a:solidFill>
                <a:effectLst/>
                <a:latin typeface="+mn-lt"/>
                <a:ea typeface="+mn-ea"/>
                <a:cs typeface="+mn-cs"/>
              </a:rPr>
              <a:t>Pandolfi</a:t>
            </a:r>
            <a:r>
              <a:rPr lang="en-US" sz="1200" kern="1200" dirty="0">
                <a:solidFill>
                  <a:schemeClr val="tx1"/>
                </a:solidFill>
                <a:effectLst/>
                <a:latin typeface="+mn-lt"/>
                <a:ea typeface="+mn-ea"/>
                <a:cs typeface="+mn-cs"/>
              </a:rPr>
              <a:t>, J.M., Pears, R.J., Pratchett, M.S., </a:t>
            </a:r>
            <a:r>
              <a:rPr lang="en-US" sz="1200" kern="1200" dirty="0" err="1">
                <a:solidFill>
                  <a:schemeClr val="tx1"/>
                </a:solidFill>
                <a:effectLst/>
                <a:latin typeface="+mn-lt"/>
                <a:ea typeface="+mn-ea"/>
                <a:cs typeface="+mn-cs"/>
              </a:rPr>
              <a:t>Schoepf</a:t>
            </a:r>
            <a:r>
              <a:rPr lang="en-US" sz="1200" kern="1200" dirty="0">
                <a:solidFill>
                  <a:schemeClr val="tx1"/>
                </a:solidFill>
                <a:effectLst/>
                <a:latin typeface="+mn-lt"/>
                <a:ea typeface="+mn-ea"/>
                <a:cs typeface="+mn-cs"/>
              </a:rPr>
              <a:t>, V., Simpson, T., </a:t>
            </a:r>
            <a:r>
              <a:rPr lang="en-US" sz="1200" kern="1200" dirty="0" err="1">
                <a:solidFill>
                  <a:schemeClr val="tx1"/>
                </a:solidFill>
                <a:effectLst/>
                <a:latin typeface="+mn-lt"/>
                <a:ea typeface="+mn-ea"/>
                <a:cs typeface="+mn-cs"/>
              </a:rPr>
              <a:t>Skirving</a:t>
            </a:r>
            <a:r>
              <a:rPr lang="en-US" sz="1200" kern="1200" dirty="0">
                <a:solidFill>
                  <a:schemeClr val="tx1"/>
                </a:solidFill>
                <a:effectLst/>
                <a:latin typeface="+mn-lt"/>
                <a:ea typeface="+mn-ea"/>
                <a:cs typeface="+mn-cs"/>
              </a:rPr>
              <a:t>, W.J., Sommer, B., </a:t>
            </a:r>
            <a:r>
              <a:rPr lang="en-US" sz="1200" kern="1200" dirty="0" err="1">
                <a:solidFill>
                  <a:schemeClr val="tx1"/>
                </a:solidFill>
                <a:effectLst/>
                <a:latin typeface="+mn-lt"/>
                <a:ea typeface="+mn-ea"/>
                <a:cs typeface="+mn-cs"/>
              </a:rPr>
              <a:t>Torda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Wachenfeld</a:t>
            </a:r>
            <a:r>
              <a:rPr lang="en-US" sz="1200" kern="1200" dirty="0">
                <a:solidFill>
                  <a:schemeClr val="tx1"/>
                </a:solidFill>
                <a:effectLst/>
                <a:latin typeface="+mn-lt"/>
                <a:ea typeface="+mn-ea"/>
                <a:cs typeface="+mn-cs"/>
              </a:rPr>
              <a:t>, D.R., Willis, B.L., Wilson, S.K., 2017. Global warming and recurrent mass bleaching of corals. Nature 543, 373–377.</a:t>
            </a:r>
            <a:endParaRPr lang="en-US" dirty="0"/>
          </a:p>
          <a:p>
            <a:endParaRPr lang="en-US" dirty="0"/>
          </a:p>
          <a:p>
            <a:r>
              <a:rPr lang="en-US" dirty="0"/>
              <a:t>Degree heating weeks are a bit complicated. First you compute the mean annual cycle in SST at monthly resolution. Second, of these 12 months, you find the month with the highest mean SST and you call it the maximum monthly mean (MMM) SST. The bleaching threshold is 1 </a:t>
            </a:r>
            <a:r>
              <a:rPr lang="en-US" dirty="0" err="1"/>
              <a:t>deg</a:t>
            </a:r>
            <a:r>
              <a:rPr lang="en-US" dirty="0"/>
              <a:t> C above the MMM. Third, you look at the past 12 weeks and find all of the half-week periods in which the 50-km SST is above the threshold. Call the exceedance DT. For each half week period, you multiply DT by 0.5 weeks. Then you add up all of these products to get DHW. Source: https://</a:t>
            </a:r>
            <a:r>
              <a:rPr lang="en-US" dirty="0" err="1"/>
              <a:t>coralreefwatch.noaa.gov</a:t>
            </a:r>
            <a:r>
              <a:rPr lang="en-US" dirty="0"/>
              <a:t>/satellite/education/tutorial/crw24_dhw_product.php</a:t>
            </a:r>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14</a:t>
            </a:fld>
            <a:endParaRPr lang="en-US"/>
          </a:p>
        </p:txBody>
      </p:sp>
    </p:spTree>
    <p:extLst>
      <p:ext uri="{BB962C8B-B14F-4D97-AF65-F5344CB8AC3E}">
        <p14:creationId xmlns:p14="http://schemas.microsoft.com/office/powerpoint/2010/main" val="184317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Eakin</a:t>
            </a:r>
            <a:r>
              <a:rPr lang="en-US" sz="1200" kern="1200" dirty="0">
                <a:solidFill>
                  <a:schemeClr val="tx1"/>
                </a:solidFill>
                <a:effectLst/>
                <a:latin typeface="+mn-lt"/>
                <a:ea typeface="+mn-ea"/>
                <a:cs typeface="+mn-cs"/>
              </a:rPr>
              <a:t>, C.M., Liu, G., Gomez, A.M., De La </a:t>
            </a:r>
            <a:r>
              <a:rPr lang="en-US" sz="1200" kern="1200" dirty="0" err="1">
                <a:solidFill>
                  <a:schemeClr val="tx1"/>
                </a:solidFill>
                <a:effectLst/>
                <a:latin typeface="+mn-lt"/>
                <a:ea typeface="+mn-ea"/>
                <a:cs typeface="+mn-cs"/>
              </a:rPr>
              <a:t>Cour</a:t>
            </a:r>
            <a:r>
              <a:rPr lang="en-US" sz="1200" kern="1200" dirty="0">
                <a:solidFill>
                  <a:schemeClr val="tx1"/>
                </a:solidFill>
                <a:effectLst/>
                <a:latin typeface="+mn-lt"/>
                <a:ea typeface="+mn-ea"/>
                <a:cs typeface="+mn-cs"/>
              </a:rPr>
              <a:t>, J.L., Heron, S.F., </a:t>
            </a:r>
            <a:r>
              <a:rPr lang="en-US" sz="1200" kern="1200" dirty="0" err="1">
                <a:solidFill>
                  <a:schemeClr val="tx1"/>
                </a:solidFill>
                <a:effectLst/>
                <a:latin typeface="+mn-lt"/>
                <a:ea typeface="+mn-ea"/>
                <a:cs typeface="+mn-cs"/>
              </a:rPr>
              <a:t>Skirving</a:t>
            </a:r>
            <a:r>
              <a:rPr lang="en-US" sz="1200" kern="1200" dirty="0">
                <a:solidFill>
                  <a:schemeClr val="tx1"/>
                </a:solidFill>
                <a:effectLst/>
                <a:latin typeface="+mn-lt"/>
                <a:ea typeface="+mn-ea"/>
                <a:cs typeface="+mn-cs"/>
              </a:rPr>
              <a:t>, W.J., Geiger, E.F., Marsh, B.L., </a:t>
            </a:r>
            <a:r>
              <a:rPr lang="en-US" sz="1200" kern="1200" dirty="0" err="1">
                <a:solidFill>
                  <a:schemeClr val="tx1"/>
                </a:solidFill>
                <a:effectLst/>
                <a:latin typeface="+mn-lt"/>
                <a:ea typeface="+mn-ea"/>
                <a:cs typeface="+mn-cs"/>
              </a:rPr>
              <a:t>Tirak</a:t>
            </a:r>
            <a:r>
              <a:rPr lang="en-US" sz="1200" kern="1200" dirty="0">
                <a:solidFill>
                  <a:schemeClr val="tx1"/>
                </a:solidFill>
                <a:effectLst/>
                <a:latin typeface="+mn-lt"/>
                <a:ea typeface="+mn-ea"/>
                <a:cs typeface="+mn-cs"/>
              </a:rPr>
              <a:t>, K.V., Strong, A.E., 2018. Sidebar 3.1: Unprecedented Three Years of Global Coral Bleaching 2014–17. Bulletin of the American Meteorological Society 9, S74–75.</a:t>
            </a:r>
          </a:p>
        </p:txBody>
      </p:sp>
      <p:sp>
        <p:nvSpPr>
          <p:cNvPr id="4" name="Slide Number Placeholder 3"/>
          <p:cNvSpPr>
            <a:spLocks noGrp="1"/>
          </p:cNvSpPr>
          <p:nvPr>
            <p:ph type="sldNum" sz="quarter" idx="10"/>
          </p:nvPr>
        </p:nvSpPr>
        <p:spPr/>
        <p:txBody>
          <a:bodyPr/>
          <a:lstStyle/>
          <a:p>
            <a:fld id="{79637B7B-5817-874C-A0B6-16848ECA1A2B}" type="slidenum">
              <a:rPr lang="en-US" smtClean="0"/>
              <a:t>15</a:t>
            </a:fld>
            <a:endParaRPr lang="en-US"/>
          </a:p>
        </p:txBody>
      </p:sp>
    </p:spTree>
    <p:extLst>
      <p:ext uri="{BB962C8B-B14F-4D97-AF65-F5344CB8AC3E}">
        <p14:creationId xmlns:p14="http://schemas.microsoft.com/office/powerpoint/2010/main" val="176539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r>
              <a:rPr lang="en-US" dirty="0" err="1"/>
              <a:t>www.encyclopedia.com</a:t>
            </a:r>
            <a:r>
              <a:rPr lang="en-US" dirty="0"/>
              <a:t>, </a:t>
            </a:r>
            <a:r>
              <a:rPr lang="en-US" dirty="0" err="1"/>
              <a:t>waynesword.palomar.edu</a:t>
            </a:r>
            <a:r>
              <a:rPr lang="en-US" dirty="0"/>
              <a:t>, </a:t>
            </a:r>
            <a:r>
              <a:rPr lang="en-US" dirty="0" err="1"/>
              <a:t>dispatch.com</a:t>
            </a:r>
            <a:r>
              <a:rPr lang="en-US" dirty="0"/>
              <a:t>, </a:t>
            </a:r>
            <a:r>
              <a:rPr lang="en-US" dirty="0" err="1"/>
              <a:t>liveanimalist.com</a:t>
            </a:r>
            <a:r>
              <a:rPr lang="en-US" dirty="0"/>
              <a:t>, </a:t>
            </a:r>
            <a:r>
              <a:rPr lang="en-US" dirty="0" err="1"/>
              <a:t>en.wikipedia.org</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Chen, I.C., Hill, J.K., </a:t>
            </a:r>
            <a:r>
              <a:rPr lang="en-US" sz="1200" dirty="0" err="1"/>
              <a:t>Ohlemüller</a:t>
            </a:r>
            <a:r>
              <a:rPr lang="en-US" sz="1200" dirty="0"/>
              <a:t>, R., Roy, D.B., Thomas, C.D., 2011. Rapid range shifts of species associated with high levels of climate warming. Science 333, 1024-1026.</a:t>
            </a:r>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16</a:t>
            </a:fld>
            <a:endParaRPr lang="en-US"/>
          </a:p>
        </p:txBody>
      </p:sp>
    </p:spTree>
    <p:extLst>
      <p:ext uri="{BB962C8B-B14F-4D97-AF65-F5344CB8AC3E}">
        <p14:creationId xmlns:p14="http://schemas.microsoft.com/office/powerpoint/2010/main" val="57315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90513"/>
            <a:r>
              <a:rPr lang="en-US" sz="1200" dirty="0"/>
              <a:t>Walsh, J., </a:t>
            </a:r>
            <a:r>
              <a:rPr lang="en-US" sz="1200" dirty="0" err="1"/>
              <a:t>Wuebbles</a:t>
            </a:r>
            <a:r>
              <a:rPr lang="en-US" sz="1200" dirty="0"/>
              <a:t>, D., </a:t>
            </a:r>
            <a:r>
              <a:rPr lang="en-US" sz="1200" dirty="0" err="1"/>
              <a:t>Hayhoe</a:t>
            </a:r>
            <a:r>
              <a:rPr lang="en-US" sz="1200" dirty="0"/>
              <a:t>, K., </a:t>
            </a:r>
            <a:r>
              <a:rPr lang="en-US" sz="1200" dirty="0" err="1"/>
              <a:t>Kossin</a:t>
            </a:r>
            <a:r>
              <a:rPr lang="en-US" sz="1200" dirty="0"/>
              <a:t>, J., Kunkel, K., Stephens, G., Thorne, P., </a:t>
            </a:r>
            <a:r>
              <a:rPr lang="en-US" sz="1200" dirty="0" err="1"/>
              <a:t>Vose</a:t>
            </a:r>
            <a:r>
              <a:rPr lang="en-US" sz="1200" dirty="0"/>
              <a:t>, R., </a:t>
            </a:r>
            <a:r>
              <a:rPr lang="en-US" sz="1200" dirty="0" err="1"/>
              <a:t>Wehner</a:t>
            </a:r>
            <a:r>
              <a:rPr lang="en-US" sz="1200" dirty="0"/>
              <a:t>, M., Willis, J., Anderson, D., </a:t>
            </a:r>
            <a:r>
              <a:rPr lang="en-US" sz="1200" dirty="0" err="1"/>
              <a:t>Doney</a:t>
            </a:r>
            <a:r>
              <a:rPr lang="en-US" sz="1200" dirty="0"/>
              <a:t>, S., Feely, R., </a:t>
            </a:r>
            <a:r>
              <a:rPr lang="en-US" sz="1200" dirty="0" err="1"/>
              <a:t>Hennon</a:t>
            </a:r>
            <a:r>
              <a:rPr lang="en-US" sz="1200" dirty="0"/>
              <a:t>, P., </a:t>
            </a:r>
            <a:r>
              <a:rPr lang="en-US" sz="1200" dirty="0" err="1"/>
              <a:t>Kharin</a:t>
            </a:r>
            <a:r>
              <a:rPr lang="en-US" sz="1200" dirty="0"/>
              <a:t>, V., Knutson, T., </a:t>
            </a:r>
            <a:r>
              <a:rPr lang="en-US" sz="1200" dirty="0" err="1"/>
              <a:t>Landerer</a:t>
            </a:r>
            <a:r>
              <a:rPr lang="en-US" sz="1200" dirty="0"/>
              <a:t>, F., </a:t>
            </a:r>
            <a:r>
              <a:rPr lang="en-US" sz="1200" dirty="0" err="1"/>
              <a:t>Lenton</a:t>
            </a:r>
            <a:r>
              <a:rPr lang="en-US" sz="1200" dirty="0"/>
              <a:t>, T., Kennedy, J., Somerville, R., 2014. Chapter 2: Our Changing Climate. In: J.M. </a:t>
            </a:r>
            <a:r>
              <a:rPr lang="en-US" sz="1200" dirty="0" err="1"/>
              <a:t>Melillo</a:t>
            </a:r>
            <a:r>
              <a:rPr lang="en-US" sz="1200" dirty="0"/>
              <a:t>, T.C. Richmond, G.W. </a:t>
            </a:r>
            <a:r>
              <a:rPr lang="en-US" sz="1200" dirty="0" err="1"/>
              <a:t>Yohe</a:t>
            </a:r>
            <a:r>
              <a:rPr lang="en-US" sz="1200" dirty="0"/>
              <a:t> (Editors), Climate Change Impacts in the United States: The Third National Climate Assessment. U.S. Global Change Research Program, pp. 19-67.</a:t>
            </a:r>
          </a:p>
        </p:txBody>
      </p:sp>
      <p:sp>
        <p:nvSpPr>
          <p:cNvPr id="4" name="Slide Number Placeholder 3"/>
          <p:cNvSpPr>
            <a:spLocks noGrp="1"/>
          </p:cNvSpPr>
          <p:nvPr>
            <p:ph type="sldNum" sz="quarter" idx="10"/>
          </p:nvPr>
        </p:nvSpPr>
        <p:spPr/>
        <p:txBody>
          <a:bodyPr/>
          <a:lstStyle/>
          <a:p>
            <a:fld id="{79637B7B-5817-874C-A0B6-16848ECA1A2B}" type="slidenum">
              <a:rPr lang="en-US" smtClean="0"/>
              <a:t>17</a:t>
            </a:fld>
            <a:endParaRPr lang="en-US"/>
          </a:p>
        </p:txBody>
      </p:sp>
    </p:spTree>
    <p:extLst>
      <p:ext uri="{BB962C8B-B14F-4D97-AF65-F5344CB8AC3E}">
        <p14:creationId xmlns:p14="http://schemas.microsoft.com/office/powerpoint/2010/main" val="186247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https://</a:t>
            </a:r>
            <a:r>
              <a:rPr lang="en-US" sz="1200" kern="1200" dirty="0" err="1">
                <a:solidFill>
                  <a:schemeClr val="tx1"/>
                </a:solidFill>
                <a:effectLst/>
                <a:latin typeface="+mn-lt"/>
                <a:ea typeface="+mn-ea"/>
                <a:cs typeface="+mn-cs"/>
              </a:rPr>
              <a:t>www.esrl.noaa.gov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gmd</a:t>
            </a:r>
            <a:r>
              <a:rPr lang="en-US" sz="1200" kern="1200" dirty="0">
                <a:solidFill>
                  <a:schemeClr val="tx1"/>
                </a:solidFill>
                <a:effectLst/>
                <a:latin typeface="+mn-lt"/>
                <a:ea typeface="+mn-ea"/>
                <a:cs typeface="+mn-cs"/>
              </a:rPr>
              <a:t>/education/</a:t>
            </a:r>
            <a:r>
              <a:rPr lang="en-US" sz="1200" kern="1200" dirty="0" err="1">
                <a:solidFill>
                  <a:schemeClr val="tx1"/>
                </a:solidFill>
                <a:effectLst/>
                <a:latin typeface="+mn-lt"/>
                <a:ea typeface="+mn-ea"/>
                <a:cs typeface="+mn-cs"/>
              </a:rPr>
              <a:t>info_activities</a:t>
            </a:r>
            <a:r>
              <a:rPr lang="en-US" sz="1200" kern="1200" dirty="0">
                <a:solidFill>
                  <a:schemeClr val="tx1"/>
                </a:solidFill>
                <a:effectLst/>
                <a:latin typeface="+mn-lt"/>
                <a:ea typeface="+mn-ea"/>
                <a:cs typeface="+mn-cs"/>
              </a:rPr>
              <a:t>/pdfs/</a:t>
            </a:r>
            <a:r>
              <a:rPr lang="en-US" sz="1200" kern="1200" dirty="0" err="1">
                <a:solidFill>
                  <a:schemeClr val="tx1"/>
                </a:solidFill>
                <a:effectLst/>
                <a:latin typeface="+mn-lt"/>
                <a:ea typeface="+mn-ea"/>
                <a:cs typeface="+mn-cs"/>
              </a:rPr>
              <a:t>PSA_tree_rings.pdf</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Marvel, K., Cook, B.I., </a:t>
            </a:r>
            <a:r>
              <a:rPr lang="en-US" sz="1200" kern="1200" dirty="0" err="1">
                <a:solidFill>
                  <a:schemeClr val="tx1"/>
                </a:solidFill>
                <a:effectLst/>
                <a:latin typeface="+mn-lt"/>
                <a:ea typeface="+mn-ea"/>
                <a:cs typeface="+mn-cs"/>
              </a:rPr>
              <a:t>Bonfils</a:t>
            </a:r>
            <a:r>
              <a:rPr lang="en-US" sz="1200" kern="1200" dirty="0">
                <a:solidFill>
                  <a:schemeClr val="tx1"/>
                </a:solidFill>
                <a:effectLst/>
                <a:latin typeface="+mn-lt"/>
                <a:ea typeface="+mn-ea"/>
                <a:cs typeface="+mn-cs"/>
              </a:rPr>
              <a:t>, C.J.W., </a:t>
            </a:r>
            <a:r>
              <a:rPr lang="en-US" sz="1200" kern="1200" dirty="0" err="1">
                <a:solidFill>
                  <a:schemeClr val="tx1"/>
                </a:solidFill>
                <a:effectLst/>
                <a:latin typeface="+mn-lt"/>
                <a:ea typeface="+mn-ea"/>
                <a:cs typeface="+mn-cs"/>
              </a:rPr>
              <a:t>Durack</a:t>
            </a:r>
            <a:r>
              <a:rPr lang="en-US" sz="1200" kern="1200" dirty="0">
                <a:solidFill>
                  <a:schemeClr val="tx1"/>
                </a:solidFill>
                <a:effectLst/>
                <a:latin typeface="+mn-lt"/>
                <a:ea typeface="+mn-ea"/>
                <a:cs typeface="+mn-cs"/>
              </a:rPr>
              <a:t>, P.J., </a:t>
            </a:r>
            <a:r>
              <a:rPr lang="en-US" sz="1200" kern="1200" dirty="0" err="1">
                <a:solidFill>
                  <a:schemeClr val="tx1"/>
                </a:solidFill>
                <a:effectLst/>
                <a:latin typeface="+mn-lt"/>
                <a:ea typeface="+mn-ea"/>
                <a:cs typeface="+mn-cs"/>
              </a:rPr>
              <a:t>Smerdon</a:t>
            </a:r>
            <a:r>
              <a:rPr lang="en-US" sz="1200" kern="1200" dirty="0">
                <a:solidFill>
                  <a:schemeClr val="tx1"/>
                </a:solidFill>
                <a:effectLst/>
                <a:latin typeface="+mn-lt"/>
                <a:ea typeface="+mn-ea"/>
                <a:cs typeface="+mn-cs"/>
              </a:rPr>
              <a:t>, J.E., Williams, A.P., 2019. Twentieth-century hydroclimate changes consistent with human influence. Nature 569, 59-65.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Griffin, D., </a:t>
            </a:r>
            <a:r>
              <a:rPr lang="en-US" sz="1200" kern="1200" dirty="0" err="1">
                <a:solidFill>
                  <a:schemeClr val="tx1"/>
                </a:solidFill>
                <a:effectLst/>
                <a:latin typeface="+mn-lt"/>
                <a:ea typeface="+mn-ea"/>
                <a:cs typeface="+mn-cs"/>
              </a:rPr>
              <a:t>Anchukaitis</a:t>
            </a:r>
            <a:r>
              <a:rPr lang="en-US" sz="1200" kern="1200" dirty="0">
                <a:solidFill>
                  <a:schemeClr val="tx1"/>
                </a:solidFill>
                <a:effectLst/>
                <a:latin typeface="+mn-lt"/>
                <a:ea typeface="+mn-ea"/>
                <a:cs typeface="+mn-cs"/>
              </a:rPr>
              <a:t>, K.J., 2014. How unusual is the 2012–2014 California drought? Geophysical Research Letters 41, 9017-9023.</a:t>
            </a:r>
          </a:p>
        </p:txBody>
      </p:sp>
      <p:sp>
        <p:nvSpPr>
          <p:cNvPr id="4" name="Slide Number Placeholder 3"/>
          <p:cNvSpPr>
            <a:spLocks noGrp="1"/>
          </p:cNvSpPr>
          <p:nvPr>
            <p:ph type="sldNum" sz="quarter" idx="10"/>
          </p:nvPr>
        </p:nvSpPr>
        <p:spPr/>
        <p:txBody>
          <a:bodyPr/>
          <a:lstStyle/>
          <a:p>
            <a:fld id="{79637B7B-5817-874C-A0B6-16848ECA1A2B}" type="slidenum">
              <a:rPr lang="en-US" smtClean="0"/>
              <a:t>18</a:t>
            </a:fld>
            <a:endParaRPr lang="en-US"/>
          </a:p>
        </p:txBody>
      </p:sp>
    </p:spTree>
    <p:extLst>
      <p:ext uri="{BB962C8B-B14F-4D97-AF65-F5344CB8AC3E}">
        <p14:creationId xmlns:p14="http://schemas.microsoft.com/office/powerpoint/2010/main" val="77046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Durack</a:t>
            </a:r>
            <a:r>
              <a:rPr lang="en-US" sz="1200" kern="1200" dirty="0">
                <a:solidFill>
                  <a:schemeClr val="tx1"/>
                </a:solidFill>
                <a:effectLst/>
                <a:latin typeface="+mn-lt"/>
                <a:ea typeface="+mn-ea"/>
                <a:cs typeface="+mn-cs"/>
              </a:rPr>
              <a:t>, P.J., </a:t>
            </a:r>
            <a:r>
              <a:rPr lang="en-US" sz="1200" kern="1200" dirty="0" err="1">
                <a:solidFill>
                  <a:schemeClr val="tx1"/>
                </a:solidFill>
                <a:effectLst/>
                <a:latin typeface="+mn-lt"/>
                <a:ea typeface="+mn-ea"/>
                <a:cs typeface="+mn-cs"/>
              </a:rPr>
              <a:t>Wijffels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Matear</a:t>
            </a:r>
            <a:r>
              <a:rPr lang="en-US" sz="1200" kern="1200" dirty="0">
                <a:solidFill>
                  <a:schemeClr val="tx1"/>
                </a:solidFill>
                <a:effectLst/>
                <a:latin typeface="+mn-lt"/>
                <a:ea typeface="+mn-ea"/>
                <a:cs typeface="+mn-cs"/>
              </a:rPr>
              <a:t>, R.J., 2012. Ocean Salinities Reveal Strong Global Water Cycle Intensification During 1950 to 2000. Science 336, 455-458.</a:t>
            </a:r>
          </a:p>
        </p:txBody>
      </p:sp>
      <p:sp>
        <p:nvSpPr>
          <p:cNvPr id="4" name="Slide Number Placeholder 3"/>
          <p:cNvSpPr>
            <a:spLocks noGrp="1"/>
          </p:cNvSpPr>
          <p:nvPr>
            <p:ph type="sldNum" sz="quarter" idx="10"/>
          </p:nvPr>
        </p:nvSpPr>
        <p:spPr/>
        <p:txBody>
          <a:bodyPr/>
          <a:lstStyle/>
          <a:p>
            <a:fld id="{79637B7B-5817-874C-A0B6-16848ECA1A2B}" type="slidenum">
              <a:rPr lang="en-US" smtClean="0"/>
              <a:t>19</a:t>
            </a:fld>
            <a:endParaRPr lang="en-US"/>
          </a:p>
        </p:txBody>
      </p:sp>
    </p:spTree>
    <p:extLst>
      <p:ext uri="{BB962C8B-B14F-4D97-AF65-F5344CB8AC3E}">
        <p14:creationId xmlns:p14="http://schemas.microsoft.com/office/powerpoint/2010/main" val="250274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is https://</a:t>
            </a:r>
            <a:r>
              <a:rPr lang="en-US" dirty="0" err="1"/>
              <a:t>data.giss.nasa.gov</a:t>
            </a:r>
            <a:r>
              <a:rPr lang="en-US" dirty="0"/>
              <a:t>/</a:t>
            </a:r>
            <a:r>
              <a:rPr lang="en-US" dirty="0" err="1"/>
              <a:t>gistemp</a:t>
            </a:r>
            <a:r>
              <a:rPr lang="en-US" dirty="0"/>
              <a:t>/graphs/</a:t>
            </a:r>
          </a:p>
        </p:txBody>
      </p:sp>
      <p:sp>
        <p:nvSpPr>
          <p:cNvPr id="4" name="Slide Number Placeholder 3"/>
          <p:cNvSpPr>
            <a:spLocks noGrp="1"/>
          </p:cNvSpPr>
          <p:nvPr>
            <p:ph type="sldNum" sz="quarter" idx="10"/>
          </p:nvPr>
        </p:nvSpPr>
        <p:spPr/>
        <p:txBody>
          <a:bodyPr/>
          <a:lstStyle/>
          <a:p>
            <a:fld id="{79637B7B-5817-874C-A0B6-16848ECA1A2B}" type="slidenum">
              <a:rPr lang="en-US" smtClean="0"/>
              <a:t>2</a:t>
            </a:fld>
            <a:endParaRPr lang="en-US"/>
          </a:p>
        </p:txBody>
      </p:sp>
    </p:spTree>
    <p:extLst>
      <p:ext uri="{BB962C8B-B14F-4D97-AF65-F5344CB8AC3E}">
        <p14:creationId xmlns:p14="http://schemas.microsoft.com/office/powerpoint/2010/main" val="276485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Trenberth, K.E., Cheng, L., Jacobs, P., Zhang, Y., </a:t>
            </a:r>
            <a:r>
              <a:rPr lang="en-US" sz="1200" kern="1200" dirty="0" err="1">
                <a:solidFill>
                  <a:schemeClr val="tx1"/>
                </a:solidFill>
                <a:effectLst/>
                <a:latin typeface="+mn-lt"/>
                <a:ea typeface="+mn-ea"/>
                <a:cs typeface="+mn-cs"/>
              </a:rPr>
              <a:t>Fasullo</a:t>
            </a:r>
            <a:r>
              <a:rPr lang="en-US" sz="1200" kern="1200" dirty="0">
                <a:solidFill>
                  <a:schemeClr val="tx1"/>
                </a:solidFill>
                <a:effectLst/>
                <a:latin typeface="+mn-lt"/>
                <a:ea typeface="+mn-ea"/>
                <a:cs typeface="+mn-cs"/>
              </a:rPr>
              <a:t>, J., 2018. Hurricane Harvey Links to Ocean Heat Content and Climate Change Adaptation. Earth's Future 6, 730-744.</a:t>
            </a:r>
          </a:p>
        </p:txBody>
      </p:sp>
      <p:sp>
        <p:nvSpPr>
          <p:cNvPr id="4" name="Slide Number Placeholder 3"/>
          <p:cNvSpPr>
            <a:spLocks noGrp="1"/>
          </p:cNvSpPr>
          <p:nvPr>
            <p:ph type="sldNum" sz="quarter" idx="10"/>
          </p:nvPr>
        </p:nvSpPr>
        <p:spPr/>
        <p:txBody>
          <a:bodyPr/>
          <a:lstStyle/>
          <a:p>
            <a:fld id="{79637B7B-5817-874C-A0B6-16848ECA1A2B}" type="slidenum">
              <a:rPr lang="en-US" smtClean="0"/>
              <a:t>20</a:t>
            </a:fld>
            <a:endParaRPr lang="en-US"/>
          </a:p>
        </p:txBody>
      </p:sp>
    </p:spTree>
    <p:extLst>
      <p:ext uri="{BB962C8B-B14F-4D97-AF65-F5344CB8AC3E}">
        <p14:creationId xmlns:p14="http://schemas.microsoft.com/office/powerpoint/2010/main" val="272628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abcnews.go.com</a:t>
            </a:r>
            <a:r>
              <a:rPr lang="en-US" dirty="0"/>
              <a:t>/International/hurricane-</a:t>
            </a:r>
            <a:r>
              <a:rPr lang="en-US" dirty="0" err="1"/>
              <a:t>maria</a:t>
            </a:r>
            <a:r>
              <a:rPr lang="en-US" dirty="0"/>
              <a:t>-strengthens-category-ravaging-</a:t>
            </a:r>
            <a:r>
              <a:rPr lang="en-US" dirty="0" err="1"/>
              <a:t>puerto</a:t>
            </a:r>
            <a:r>
              <a:rPr lang="en-US" dirty="0"/>
              <a:t>-</a:t>
            </a:r>
            <a:r>
              <a:rPr lang="en-US" dirty="0" err="1"/>
              <a:t>rico</a:t>
            </a:r>
            <a:r>
              <a:rPr lang="en-US" dirty="0"/>
              <a:t>/</a:t>
            </a:r>
            <a:r>
              <a:rPr lang="en-US" dirty="0" err="1"/>
              <a:t>story?id</a:t>
            </a:r>
            <a:r>
              <a:rPr lang="en-US" dirty="0"/>
              <a:t>=49997188</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Keellings</a:t>
            </a:r>
            <a:r>
              <a:rPr lang="en-US" sz="1200" kern="1200" dirty="0">
                <a:solidFill>
                  <a:schemeClr val="tx1"/>
                </a:solidFill>
                <a:effectLst/>
                <a:latin typeface="+mn-lt"/>
                <a:ea typeface="+mn-ea"/>
                <a:cs typeface="+mn-cs"/>
              </a:rPr>
              <a:t>, D., &amp; Hernández Ayala, J. J. (2019). Extreme rainfall associated with Hurricane Maria over Puerto Rico and its connections to climate variability and change. Geophysical Research Letters,46, 2964–2973.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/10.1029/2019GL082077</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21</a:t>
            </a:fld>
            <a:endParaRPr lang="en-US"/>
          </a:p>
        </p:txBody>
      </p:sp>
    </p:spTree>
    <p:extLst>
      <p:ext uri="{BB962C8B-B14F-4D97-AF65-F5344CB8AC3E}">
        <p14:creationId xmlns:p14="http://schemas.microsoft.com/office/powerpoint/2010/main" val="1394947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Abatzoglou</a:t>
            </a:r>
            <a:r>
              <a:rPr lang="en-US" sz="1200" kern="1200" dirty="0">
                <a:solidFill>
                  <a:schemeClr val="tx1"/>
                </a:solidFill>
                <a:effectLst/>
                <a:latin typeface="+mn-lt"/>
                <a:ea typeface="+mn-ea"/>
                <a:cs typeface="+mn-cs"/>
              </a:rPr>
              <a:t>, J.T., Williams, A.P., 2016. Impact of anthropogenic climate change on wildfire across western US forests. Proceedings of the National Academy of Sciences 113, 11770-11775.</a:t>
            </a:r>
          </a:p>
          <a:p>
            <a:endParaRPr lang="en-US" dirty="0"/>
          </a:p>
          <a:p>
            <a:r>
              <a:rPr lang="en-US" dirty="0"/>
              <a:t>Graphic: https://</a:t>
            </a:r>
            <a:r>
              <a:rPr lang="en-US" dirty="0" err="1"/>
              <a:t>www.nytimes.com</a:t>
            </a:r>
            <a:r>
              <a:rPr lang="en-US" dirty="0"/>
              <a:t>/interactive/2018/11/27/climate/wildfire-global-</a:t>
            </a:r>
            <a:r>
              <a:rPr lang="en-US" dirty="0" err="1"/>
              <a:t>warming.html</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Fire image credit: </a:t>
            </a:r>
            <a:r>
              <a:rPr lang="en-US" dirty="0"/>
              <a:t>Credit: Mike McMillan/USFS. https://</a:t>
            </a:r>
            <a:r>
              <a:rPr lang="en-US" dirty="0" err="1"/>
              <a:t>climate.nasa.gov</a:t>
            </a:r>
            <a:r>
              <a:rPr lang="en-US" dirty="0"/>
              <a:t>/news/2315/study-fire-seasons-getting-longer-more-frequent/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637B7B-5817-874C-A0B6-16848ECA1A2B}" type="slidenum">
              <a:rPr lang="en-US" smtClean="0"/>
              <a:t>22</a:t>
            </a:fld>
            <a:endParaRPr lang="en-US"/>
          </a:p>
        </p:txBody>
      </p:sp>
    </p:spTree>
    <p:extLst>
      <p:ext uri="{BB962C8B-B14F-4D97-AF65-F5344CB8AC3E}">
        <p14:creationId xmlns:p14="http://schemas.microsoft.com/office/powerpoint/2010/main" val="216788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Diffenbaugh</a:t>
            </a:r>
            <a:r>
              <a:rPr lang="en-US" sz="1200" kern="1200" dirty="0">
                <a:solidFill>
                  <a:schemeClr val="tx1"/>
                </a:solidFill>
                <a:effectLst/>
                <a:latin typeface="+mn-lt"/>
                <a:ea typeface="+mn-ea"/>
                <a:cs typeface="+mn-cs"/>
              </a:rPr>
              <a:t>, N.S., Burke, M., 2019. Global warming has increased global economic inequality. Proceedings of the National Academy of Sciences, 201816020.</a:t>
            </a:r>
          </a:p>
          <a:p>
            <a:endParaRPr lang="en-US" dirty="0"/>
          </a:p>
          <a:p>
            <a:r>
              <a:rPr lang="en-US" dirty="0"/>
              <a:t>Images: https://</a:t>
            </a:r>
            <a:r>
              <a:rPr lang="en-US" dirty="0" err="1"/>
              <a:t>www.nytimes.com</a:t>
            </a:r>
            <a:r>
              <a:rPr lang="en-US" dirty="0"/>
              <a:t>/2019/04/22/climate/</a:t>
            </a:r>
            <a:r>
              <a:rPr lang="en-US" dirty="0" err="1"/>
              <a:t>climate-change-global-wealth-gap.html?smid</a:t>
            </a:r>
            <a:r>
              <a:rPr lang="en-US" dirty="0"/>
              <a:t>=</a:t>
            </a:r>
            <a:r>
              <a:rPr lang="en-US" dirty="0" err="1"/>
              <a:t>nytcore</a:t>
            </a:r>
            <a:r>
              <a:rPr lang="en-US" dirty="0"/>
              <a:t>-</a:t>
            </a:r>
            <a:r>
              <a:rPr lang="en-US" dirty="0" err="1"/>
              <a:t>ios</a:t>
            </a:r>
            <a:r>
              <a:rPr lang="en-US" dirty="0"/>
              <a:t>-share</a:t>
            </a:r>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23</a:t>
            </a:fld>
            <a:endParaRPr lang="en-US"/>
          </a:p>
        </p:txBody>
      </p:sp>
    </p:spTree>
    <p:extLst>
      <p:ext uri="{BB962C8B-B14F-4D97-AF65-F5344CB8AC3E}">
        <p14:creationId xmlns:p14="http://schemas.microsoft.com/office/powerpoint/2010/main" val="2579397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climatecommunication.yale.edu</a:t>
            </a:r>
            <a:r>
              <a:rPr lang="en-US" dirty="0"/>
              <a:t>/publications/a-growing-majority-of-americans-think-global-warming-is-happening-and-are-worried/</a:t>
            </a:r>
          </a:p>
        </p:txBody>
      </p:sp>
      <p:sp>
        <p:nvSpPr>
          <p:cNvPr id="4" name="Slide Number Placeholder 3"/>
          <p:cNvSpPr>
            <a:spLocks noGrp="1"/>
          </p:cNvSpPr>
          <p:nvPr>
            <p:ph type="sldNum" sz="quarter" idx="10"/>
          </p:nvPr>
        </p:nvSpPr>
        <p:spPr/>
        <p:txBody>
          <a:bodyPr/>
          <a:lstStyle/>
          <a:p>
            <a:fld id="{79637B7B-5817-874C-A0B6-16848ECA1A2B}" type="slidenum">
              <a:rPr lang="en-US" smtClean="0"/>
              <a:t>24</a:t>
            </a:fld>
            <a:endParaRPr lang="en-US"/>
          </a:p>
        </p:txBody>
      </p:sp>
    </p:spTree>
    <p:extLst>
      <p:ext uri="{BB962C8B-B14F-4D97-AF65-F5344CB8AC3E}">
        <p14:creationId xmlns:p14="http://schemas.microsoft.com/office/powerpoint/2010/main" val="93877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climatecommunication.yale.edu</a:t>
            </a:r>
            <a:r>
              <a:rPr lang="en-US" dirty="0"/>
              <a:t>/publications/a-growing-majority-of-americans-think-global-warming-is-happening-and-are-worried/</a:t>
            </a:r>
          </a:p>
        </p:txBody>
      </p:sp>
      <p:sp>
        <p:nvSpPr>
          <p:cNvPr id="4" name="Slide Number Placeholder 3"/>
          <p:cNvSpPr>
            <a:spLocks noGrp="1"/>
          </p:cNvSpPr>
          <p:nvPr>
            <p:ph type="sldNum" sz="quarter" idx="10"/>
          </p:nvPr>
        </p:nvSpPr>
        <p:spPr/>
        <p:txBody>
          <a:bodyPr/>
          <a:lstStyle/>
          <a:p>
            <a:fld id="{79637B7B-5817-874C-A0B6-16848ECA1A2B}" type="slidenum">
              <a:rPr lang="en-US" smtClean="0"/>
              <a:t>25</a:t>
            </a:fld>
            <a:endParaRPr lang="en-US"/>
          </a:p>
        </p:txBody>
      </p:sp>
    </p:spTree>
    <p:extLst>
      <p:ext uri="{BB962C8B-B14F-4D97-AF65-F5344CB8AC3E}">
        <p14:creationId xmlns:p14="http://schemas.microsoft.com/office/powerpoint/2010/main" val="3242240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http://</a:t>
            </a:r>
            <a:r>
              <a:rPr lang="en-US" sz="1200" dirty="0" err="1">
                <a:solidFill>
                  <a:schemeClr val="bg1"/>
                </a:solidFill>
              </a:rPr>
              <a:t>psiee.psu.edu</a:t>
            </a:r>
            <a:r>
              <a:rPr lang="en-US" sz="1200" dirty="0">
                <a:solidFill>
                  <a:schemeClr val="bg1"/>
                </a:solidFill>
              </a:rPr>
              <a:t>/climate-impacts</a:t>
            </a:r>
          </a:p>
        </p:txBody>
      </p:sp>
      <p:sp>
        <p:nvSpPr>
          <p:cNvPr id="4" name="Slide Number Placeholder 3"/>
          <p:cNvSpPr>
            <a:spLocks noGrp="1"/>
          </p:cNvSpPr>
          <p:nvPr>
            <p:ph type="sldNum" sz="quarter" idx="10"/>
          </p:nvPr>
        </p:nvSpPr>
        <p:spPr/>
        <p:txBody>
          <a:bodyPr/>
          <a:lstStyle/>
          <a:p>
            <a:fld id="{79637B7B-5817-874C-A0B6-16848ECA1A2B}" type="slidenum">
              <a:rPr lang="en-US" smtClean="0"/>
              <a:t>26</a:t>
            </a:fld>
            <a:endParaRPr lang="en-US"/>
          </a:p>
        </p:txBody>
      </p:sp>
    </p:spTree>
    <p:extLst>
      <p:ext uri="{BB962C8B-B14F-4D97-AF65-F5344CB8AC3E}">
        <p14:creationId xmlns:p14="http://schemas.microsoft.com/office/powerpoint/2010/main" val="2964308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Union of Concerned Scientists, 2008. Climate Change in Pennsylvania:  Impacts and Solutions for the Keystone State. Cambridge, MA, 54 pp.</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27</a:t>
            </a:fld>
            <a:endParaRPr lang="en-US"/>
          </a:p>
        </p:txBody>
      </p:sp>
    </p:spTree>
    <p:extLst>
      <p:ext uri="{BB962C8B-B14F-4D97-AF65-F5344CB8AC3E}">
        <p14:creationId xmlns:p14="http://schemas.microsoft.com/office/powerpoint/2010/main" val="194563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www.globalcarbonproject.org</a:t>
            </a:r>
            <a:r>
              <a:rPr lang="en-US" sz="1200" dirty="0"/>
              <a:t>/</a:t>
            </a:r>
            <a:r>
              <a:rPr lang="en-US" sz="1200" dirty="0" err="1"/>
              <a:t>carbonbudget</a:t>
            </a:r>
            <a:r>
              <a:rPr lang="en-US" sz="1200" dirty="0"/>
              <a:t>/18/files/GCP_CarbonBudget_2018.pdf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Image: Robert Fullerton/Shutterstock</a:t>
            </a:r>
          </a:p>
        </p:txBody>
      </p:sp>
      <p:sp>
        <p:nvSpPr>
          <p:cNvPr id="4" name="Slide Number Placeholder 3"/>
          <p:cNvSpPr>
            <a:spLocks noGrp="1"/>
          </p:cNvSpPr>
          <p:nvPr>
            <p:ph type="sldNum" sz="quarter" idx="10"/>
          </p:nvPr>
        </p:nvSpPr>
        <p:spPr/>
        <p:txBody>
          <a:bodyPr/>
          <a:lstStyle/>
          <a:p>
            <a:fld id="{79637B7B-5817-874C-A0B6-16848ECA1A2B}" type="slidenum">
              <a:rPr lang="en-US" smtClean="0"/>
              <a:t>28</a:t>
            </a:fld>
            <a:endParaRPr lang="en-US"/>
          </a:p>
        </p:txBody>
      </p:sp>
    </p:spTree>
    <p:extLst>
      <p:ext uri="{BB962C8B-B14F-4D97-AF65-F5344CB8AC3E}">
        <p14:creationId xmlns:p14="http://schemas.microsoft.com/office/powerpoint/2010/main" val="3807664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29</a:t>
            </a:fld>
            <a:endParaRPr lang="en-US"/>
          </a:p>
        </p:txBody>
      </p:sp>
    </p:spTree>
    <p:extLst>
      <p:ext uri="{BB962C8B-B14F-4D97-AF65-F5344CB8AC3E}">
        <p14:creationId xmlns:p14="http://schemas.microsoft.com/office/powerpoint/2010/main" val="287933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data.giss.nasa.gov</a:t>
            </a:r>
            <a:r>
              <a:rPr lang="en-US" dirty="0"/>
              <a:t>/</a:t>
            </a:r>
            <a:r>
              <a:rPr lang="en-US" dirty="0" err="1"/>
              <a:t>gistemp</a:t>
            </a:r>
            <a:r>
              <a:rPr lang="en-US" dirty="0"/>
              <a:t>/animations/</a:t>
            </a:r>
          </a:p>
        </p:txBody>
      </p:sp>
      <p:sp>
        <p:nvSpPr>
          <p:cNvPr id="4" name="Slide Number Placeholder 3"/>
          <p:cNvSpPr>
            <a:spLocks noGrp="1"/>
          </p:cNvSpPr>
          <p:nvPr>
            <p:ph type="sldNum" sz="quarter" idx="10"/>
          </p:nvPr>
        </p:nvSpPr>
        <p:spPr/>
        <p:txBody>
          <a:bodyPr/>
          <a:lstStyle/>
          <a:p>
            <a:fld id="{79637B7B-5817-874C-A0B6-16848ECA1A2B}" type="slidenum">
              <a:rPr lang="en-US" smtClean="0"/>
              <a:t>3</a:t>
            </a:fld>
            <a:endParaRPr lang="en-US"/>
          </a:p>
        </p:txBody>
      </p:sp>
    </p:spTree>
    <p:extLst>
      <p:ext uri="{BB962C8B-B14F-4D97-AF65-F5344CB8AC3E}">
        <p14:creationId xmlns:p14="http://schemas.microsoft.com/office/powerpoint/2010/main" val="1468950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www.nj.gov</a:t>
            </a:r>
            <a:r>
              <a:rPr lang="en-US" dirty="0"/>
              <a:t>/</a:t>
            </a:r>
            <a:r>
              <a:rPr lang="en-US" dirty="0" err="1"/>
              <a:t>drbc</a:t>
            </a:r>
            <a:r>
              <a:rPr lang="en-US" dirty="0"/>
              <a:t>/</a:t>
            </a:r>
            <a:r>
              <a:rPr lang="en-US" dirty="0" err="1"/>
              <a:t>edweb</a:t>
            </a:r>
            <a:r>
              <a:rPr lang="en-US" dirty="0"/>
              <a:t>/shad-</a:t>
            </a:r>
            <a:r>
              <a:rPr lang="en-US" dirty="0" err="1"/>
              <a:t>return.html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30</a:t>
            </a:fld>
            <a:endParaRPr lang="en-US"/>
          </a:p>
        </p:txBody>
      </p:sp>
    </p:spTree>
    <p:extLst>
      <p:ext uri="{BB962C8B-B14F-4D97-AF65-F5344CB8AC3E}">
        <p14:creationId xmlns:p14="http://schemas.microsoft.com/office/powerpoint/2010/main" val="2676597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image</a:t>
            </a:r>
          </a:p>
          <a:p>
            <a:endParaRPr lang="en-US" dirty="0"/>
          </a:p>
          <a:p>
            <a:r>
              <a:rPr lang="en-US" dirty="0"/>
              <a:t>https://</a:t>
            </a:r>
            <a:r>
              <a:rPr lang="en-US" dirty="0" err="1"/>
              <a:t>ozonewatch.gsfc.nasa.gov</a:t>
            </a:r>
            <a:r>
              <a:rPr lang="en-US" dirty="0"/>
              <a:t>/statistics/</a:t>
            </a:r>
            <a:r>
              <a:rPr lang="en-US" dirty="0" err="1"/>
              <a:t>annual_data.html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31</a:t>
            </a:fld>
            <a:endParaRPr lang="en-US"/>
          </a:p>
        </p:txBody>
      </p:sp>
    </p:spTree>
    <p:extLst>
      <p:ext uri="{BB962C8B-B14F-4D97-AF65-F5344CB8AC3E}">
        <p14:creationId xmlns:p14="http://schemas.microsoft.com/office/powerpoint/2010/main" val="665223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www.esrl.noaa.gov</a:t>
            </a:r>
            <a:r>
              <a:rPr lang="en-US" dirty="0"/>
              <a:t>/</a:t>
            </a:r>
            <a:r>
              <a:rPr lang="en-US" dirty="0" err="1"/>
              <a:t>gmd</a:t>
            </a:r>
            <a:r>
              <a:rPr lang="en-US" dirty="0"/>
              <a:t>/hats/combined/CFC11.html</a:t>
            </a:r>
          </a:p>
        </p:txBody>
      </p:sp>
      <p:sp>
        <p:nvSpPr>
          <p:cNvPr id="4" name="Slide Number Placeholder 3"/>
          <p:cNvSpPr>
            <a:spLocks noGrp="1"/>
          </p:cNvSpPr>
          <p:nvPr>
            <p:ph type="sldNum" sz="quarter" idx="10"/>
          </p:nvPr>
        </p:nvSpPr>
        <p:spPr/>
        <p:txBody>
          <a:bodyPr/>
          <a:lstStyle/>
          <a:p>
            <a:fld id="{E7FE51BA-5CD2-F845-970C-EEDEFF8A464F}" type="slidenum">
              <a:rPr lang="en-US" smtClean="0"/>
              <a:t>32</a:t>
            </a:fld>
            <a:endParaRPr lang="en-US"/>
          </a:p>
        </p:txBody>
      </p:sp>
    </p:spTree>
    <p:extLst>
      <p:ext uri="{BB962C8B-B14F-4D97-AF65-F5344CB8AC3E}">
        <p14:creationId xmlns:p14="http://schemas.microsoft.com/office/powerpoint/2010/main" val="2798382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33</a:t>
            </a:fld>
            <a:endParaRPr lang="en-US"/>
          </a:p>
        </p:txBody>
      </p:sp>
    </p:spTree>
    <p:extLst>
      <p:ext uri="{BB962C8B-B14F-4D97-AF65-F5344CB8AC3E}">
        <p14:creationId xmlns:p14="http://schemas.microsoft.com/office/powerpoint/2010/main" val="933671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Burns, D.A., Baron, J.S., Cosby, B.J., </a:t>
            </a:r>
            <a:r>
              <a:rPr lang="en-US" sz="1200" dirty="0" err="1"/>
              <a:t>Fenn</a:t>
            </a:r>
            <a:r>
              <a:rPr lang="en-US" sz="1200" dirty="0"/>
              <a:t>, M.E., Lynch, J.A., 2011. National Acid Precipitation Assessment Program Report to Congress 2011: An Integrated Assessment. National Science and Technology Council, United States Government, Washington, D.C., 114 pp.</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34</a:t>
            </a:fld>
            <a:endParaRPr lang="en-US"/>
          </a:p>
        </p:txBody>
      </p:sp>
    </p:spTree>
    <p:extLst>
      <p:ext uri="{BB962C8B-B14F-4D97-AF65-F5344CB8AC3E}">
        <p14:creationId xmlns:p14="http://schemas.microsoft.com/office/powerpoint/2010/main" val="1559238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35</a:t>
            </a:fld>
            <a:endParaRPr lang="en-US"/>
          </a:p>
        </p:txBody>
      </p:sp>
    </p:spTree>
    <p:extLst>
      <p:ext uri="{BB962C8B-B14F-4D97-AF65-F5344CB8AC3E}">
        <p14:creationId xmlns:p14="http://schemas.microsoft.com/office/powerpoint/2010/main" val="2879332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513" indent="-290513"/>
            <a:r>
              <a:rPr lang="en-US" sz="1200" dirty="0" err="1"/>
              <a:t>Shindell</a:t>
            </a:r>
            <a:r>
              <a:rPr lang="en-US" sz="1200" dirty="0"/>
              <a:t>, D.T., 2015. The social cost of atmospheric release. Climatic Change 130, 313–326.</a:t>
            </a:r>
          </a:p>
        </p:txBody>
      </p:sp>
      <p:sp>
        <p:nvSpPr>
          <p:cNvPr id="4" name="Slide Number Placeholder 3"/>
          <p:cNvSpPr>
            <a:spLocks noGrp="1"/>
          </p:cNvSpPr>
          <p:nvPr>
            <p:ph type="sldNum" sz="quarter" idx="10"/>
          </p:nvPr>
        </p:nvSpPr>
        <p:spPr/>
        <p:txBody>
          <a:bodyPr/>
          <a:lstStyle/>
          <a:p>
            <a:fld id="{79637B7B-5817-874C-A0B6-16848ECA1A2B}" type="slidenum">
              <a:rPr lang="en-US" smtClean="0"/>
              <a:t>36</a:t>
            </a:fld>
            <a:endParaRPr lang="en-US"/>
          </a:p>
        </p:txBody>
      </p:sp>
    </p:spTree>
    <p:extLst>
      <p:ext uri="{BB962C8B-B14F-4D97-AF65-F5344CB8AC3E}">
        <p14:creationId xmlns:p14="http://schemas.microsoft.com/office/powerpoint/2010/main" val="383869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www.cleveland.com</a:t>
            </a:r>
            <a:r>
              <a:rPr lang="en-US" dirty="0"/>
              <a:t>/metro/2017/10/lake_erie_algal_bloom_cleanup_1.html</a:t>
            </a:r>
          </a:p>
        </p:txBody>
      </p:sp>
      <p:sp>
        <p:nvSpPr>
          <p:cNvPr id="4" name="Slide Number Placeholder 3"/>
          <p:cNvSpPr>
            <a:spLocks noGrp="1"/>
          </p:cNvSpPr>
          <p:nvPr>
            <p:ph type="sldNum" sz="quarter" idx="10"/>
          </p:nvPr>
        </p:nvSpPr>
        <p:spPr/>
        <p:txBody>
          <a:bodyPr/>
          <a:lstStyle/>
          <a:p>
            <a:fld id="{79637B7B-5817-874C-A0B6-16848ECA1A2B}" type="slidenum">
              <a:rPr lang="en-US" smtClean="0"/>
              <a:t>37</a:t>
            </a:fld>
            <a:endParaRPr lang="en-US"/>
          </a:p>
        </p:txBody>
      </p:sp>
    </p:spTree>
    <p:extLst>
      <p:ext uri="{BB962C8B-B14F-4D97-AF65-F5344CB8AC3E}">
        <p14:creationId xmlns:p14="http://schemas.microsoft.com/office/powerpoint/2010/main" val="2818058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38</a:t>
            </a:fld>
            <a:endParaRPr lang="en-US"/>
          </a:p>
        </p:txBody>
      </p:sp>
    </p:spTree>
    <p:extLst>
      <p:ext uri="{BB962C8B-B14F-4D97-AF65-F5344CB8AC3E}">
        <p14:creationId xmlns:p14="http://schemas.microsoft.com/office/powerpoint/2010/main" val="1547091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arstechnica.com</a:t>
            </a:r>
            <a:r>
              <a:rPr lang="en-US" dirty="0"/>
              <a:t>/information-technology/2018/11/new-year-same-story-cost-of-wind-and-solar-fall-below-cost-of-coal-and-gas/</a:t>
            </a:r>
          </a:p>
        </p:txBody>
      </p:sp>
      <p:sp>
        <p:nvSpPr>
          <p:cNvPr id="4" name="Slide Number Placeholder 3"/>
          <p:cNvSpPr>
            <a:spLocks noGrp="1"/>
          </p:cNvSpPr>
          <p:nvPr>
            <p:ph type="sldNum" sz="quarter" idx="10"/>
          </p:nvPr>
        </p:nvSpPr>
        <p:spPr/>
        <p:txBody>
          <a:bodyPr/>
          <a:lstStyle/>
          <a:p>
            <a:fld id="{79637B7B-5817-874C-A0B6-16848ECA1A2B}" type="slidenum">
              <a:rPr lang="en-US" smtClean="0"/>
              <a:t>39</a:t>
            </a:fld>
            <a:endParaRPr lang="en-US"/>
          </a:p>
        </p:txBody>
      </p:sp>
    </p:spTree>
    <p:extLst>
      <p:ext uri="{BB962C8B-B14F-4D97-AF65-F5344CB8AC3E}">
        <p14:creationId xmlns:p14="http://schemas.microsoft.com/office/powerpoint/2010/main" val="324745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4</a:t>
            </a:fld>
            <a:endParaRPr lang="en-US"/>
          </a:p>
        </p:txBody>
      </p:sp>
    </p:spTree>
    <p:extLst>
      <p:ext uri="{BB962C8B-B14F-4D97-AF65-F5344CB8AC3E}">
        <p14:creationId xmlns:p14="http://schemas.microsoft.com/office/powerpoint/2010/main" val="1604175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of Energy data</a:t>
            </a:r>
          </a:p>
          <a:p>
            <a:r>
              <a:rPr lang="en-US" dirty="0"/>
              <a:t>Graphic from NY Times: https://</a:t>
            </a:r>
            <a:r>
              <a:rPr lang="en-US" dirty="0" err="1"/>
              <a:t>www.nytimes.com</a:t>
            </a:r>
            <a:r>
              <a:rPr lang="en-US" dirty="0"/>
              <a:t>/interactive/2019/03/08/climate/light-bulb-</a:t>
            </a:r>
            <a:r>
              <a:rPr lang="en-US" dirty="0" err="1"/>
              <a:t>efficiency.html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40</a:t>
            </a:fld>
            <a:endParaRPr lang="en-US"/>
          </a:p>
        </p:txBody>
      </p:sp>
    </p:spTree>
    <p:extLst>
      <p:ext uri="{BB962C8B-B14F-4D97-AF65-F5344CB8AC3E}">
        <p14:creationId xmlns:p14="http://schemas.microsoft.com/office/powerpoint/2010/main" val="3668059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Department of Energy 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Graphic from NY Times: https://</a:t>
            </a:r>
            <a:r>
              <a:rPr lang="en-US" dirty="0" err="1"/>
              <a:t>www.nytimes.com</a:t>
            </a:r>
            <a:r>
              <a:rPr lang="en-US" dirty="0"/>
              <a:t>/interactive/2019/03/08/climate/light-bulb-</a:t>
            </a:r>
            <a:r>
              <a:rPr lang="en-US" dirty="0" err="1"/>
              <a:t>efficiency.html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41</a:t>
            </a:fld>
            <a:endParaRPr lang="en-US"/>
          </a:p>
        </p:txBody>
      </p:sp>
    </p:spTree>
    <p:extLst>
      <p:ext uri="{BB962C8B-B14F-4D97-AF65-F5344CB8AC3E}">
        <p14:creationId xmlns:p14="http://schemas.microsoft.com/office/powerpoint/2010/main" val="3678046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lfs-teg-collab.sites.olt.ubc.ca</a:t>
            </a:r>
            <a:r>
              <a:rPr lang="en-US" dirty="0"/>
              <a:t>/files/2015/12/Slide5.jpg</a:t>
            </a:r>
          </a:p>
        </p:txBody>
      </p:sp>
      <p:sp>
        <p:nvSpPr>
          <p:cNvPr id="4" name="Slide Number Placeholder 3"/>
          <p:cNvSpPr>
            <a:spLocks noGrp="1"/>
          </p:cNvSpPr>
          <p:nvPr>
            <p:ph type="sldNum" sz="quarter" idx="10"/>
          </p:nvPr>
        </p:nvSpPr>
        <p:spPr/>
        <p:txBody>
          <a:bodyPr/>
          <a:lstStyle/>
          <a:p>
            <a:fld id="{79637B7B-5817-874C-A0B6-16848ECA1A2B}" type="slidenum">
              <a:rPr lang="en-US" smtClean="0"/>
              <a:t>42</a:t>
            </a:fld>
            <a:endParaRPr lang="en-US"/>
          </a:p>
        </p:txBody>
      </p:sp>
    </p:spTree>
    <p:extLst>
      <p:ext uri="{BB962C8B-B14F-4D97-AF65-F5344CB8AC3E}">
        <p14:creationId xmlns:p14="http://schemas.microsoft.com/office/powerpoint/2010/main" val="1214590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www.foodsystemprimer.org</a:t>
            </a:r>
            <a:r>
              <a:rPr lang="en-US" dirty="0"/>
              <a:t>/food-production/food-and-climate-change/</a:t>
            </a:r>
            <a:r>
              <a:rPr lang="en-US" dirty="0" err="1"/>
              <a:t>index.html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43</a:t>
            </a:fld>
            <a:endParaRPr lang="en-US"/>
          </a:p>
        </p:txBody>
      </p:sp>
    </p:spTree>
    <p:extLst>
      <p:ext uri="{BB962C8B-B14F-4D97-AF65-F5344CB8AC3E}">
        <p14:creationId xmlns:p14="http://schemas.microsoft.com/office/powerpoint/2010/main" val="2156536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Poore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Nemecek</a:t>
            </a:r>
            <a:r>
              <a:rPr lang="en-US" sz="1200" kern="1200" dirty="0">
                <a:solidFill>
                  <a:schemeClr val="tx1"/>
                </a:solidFill>
                <a:effectLst/>
                <a:latin typeface="+mn-lt"/>
                <a:ea typeface="+mn-ea"/>
                <a:cs typeface="+mn-cs"/>
              </a:rPr>
              <a:t>, T., 2018. Reducing food’s environmental impacts through producers and consumers. Science 360, 987-992.</a:t>
            </a:r>
          </a:p>
          <a:p>
            <a:endParaRPr lang="en-US" dirty="0"/>
          </a:p>
          <a:p>
            <a:r>
              <a:rPr lang="en-US" dirty="0"/>
              <a:t>Graphic: https://</a:t>
            </a:r>
            <a:r>
              <a:rPr lang="en-US" dirty="0" err="1"/>
              <a:t>www.nytimes.com</a:t>
            </a:r>
            <a:r>
              <a:rPr lang="en-US" dirty="0"/>
              <a:t>/interactive/2019/04/30/dining/climate-change-food-eating-</a:t>
            </a:r>
            <a:r>
              <a:rPr lang="en-US" dirty="0" err="1"/>
              <a:t>habits.html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44</a:t>
            </a:fld>
            <a:endParaRPr lang="en-US"/>
          </a:p>
        </p:txBody>
      </p:sp>
    </p:spTree>
    <p:extLst>
      <p:ext uri="{BB962C8B-B14F-4D97-AF65-F5344CB8AC3E}">
        <p14:creationId xmlns:p14="http://schemas.microsoft.com/office/powerpoint/2010/main" val="453969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queenscarehealthcenters.org</a:t>
            </a:r>
            <a:r>
              <a:rPr lang="en-US" dirty="0"/>
              <a:t>/</a:t>
            </a:r>
            <a:r>
              <a:rPr lang="en-US" dirty="0" err="1"/>
              <a:t>wp</a:t>
            </a:r>
            <a:r>
              <a:rPr lang="en-US" dirty="0"/>
              <a:t>-content/uploads/2015/03/</a:t>
            </a:r>
            <a:r>
              <a:rPr lang="en-US" dirty="0" err="1"/>
              <a:t>Med_pyramid_flyer.jpg</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45</a:t>
            </a:fld>
            <a:endParaRPr lang="en-US"/>
          </a:p>
        </p:txBody>
      </p:sp>
    </p:spTree>
    <p:extLst>
      <p:ext uri="{BB962C8B-B14F-4D97-AF65-F5344CB8AC3E}">
        <p14:creationId xmlns:p14="http://schemas.microsoft.com/office/powerpoint/2010/main" val="2629830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/2019/04/30/climate/these-five-cuisines-are-easier-on-the-</a:t>
            </a:r>
            <a:r>
              <a:rPr lang="en-US" dirty="0" err="1"/>
              <a:t>planet.html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46</a:t>
            </a:fld>
            <a:endParaRPr lang="en-US"/>
          </a:p>
        </p:txBody>
      </p:sp>
    </p:spTree>
    <p:extLst>
      <p:ext uri="{BB962C8B-B14F-4D97-AF65-F5344CB8AC3E}">
        <p14:creationId xmlns:p14="http://schemas.microsoft.com/office/powerpoint/2010/main" val="2261815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/2019/04/30/climate/these-five-cuisines-are-easier-on-the-</a:t>
            </a:r>
            <a:r>
              <a:rPr lang="en-US" dirty="0" err="1"/>
              <a:t>planet.html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47</a:t>
            </a:fld>
            <a:endParaRPr lang="en-US"/>
          </a:p>
        </p:txBody>
      </p:sp>
    </p:spTree>
    <p:extLst>
      <p:ext uri="{BB962C8B-B14F-4D97-AF65-F5344CB8AC3E}">
        <p14:creationId xmlns:p14="http://schemas.microsoft.com/office/powerpoint/2010/main" val="3934037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Douglas A. Becker, Matthew H.E.M. Browning, Ming </a:t>
            </a:r>
            <a:r>
              <a:rPr lang="en-US" b="0" dirty="0" err="1"/>
              <a:t>Kuo</a:t>
            </a:r>
            <a:r>
              <a:rPr lang="en-US" b="0" dirty="0"/>
              <a:t>, Stephen K. Van Den </a:t>
            </a:r>
            <a:r>
              <a:rPr lang="en-US" b="0" dirty="0" err="1"/>
              <a:t>Eeden</a:t>
            </a:r>
            <a:r>
              <a:rPr lang="en-US" b="0" dirty="0"/>
              <a:t>. Is green land cover associated with less health care spending? Promising findings from county-level Medicare spending in the continental United States. </a:t>
            </a:r>
            <a:r>
              <a:rPr lang="en-US" b="0" i="1" dirty="0"/>
              <a:t>Urban Forestry &amp; Urban Greening</a:t>
            </a:r>
            <a:r>
              <a:rPr lang="en-US" b="0" dirty="0"/>
              <a:t>, 2019; 41: 39 DOI: </a:t>
            </a:r>
            <a:r>
              <a:rPr lang="en-US" b="0" dirty="0">
                <a:hlinkClick r:id="rId3"/>
              </a:rPr>
              <a:t>10.1016/j.ufug.2019.02.012</a:t>
            </a:r>
            <a:endParaRPr lang="en-US" b="0" dirty="0"/>
          </a:p>
          <a:p>
            <a:endParaRPr lang="en-US" dirty="0"/>
          </a:p>
          <a:p>
            <a:r>
              <a:rPr lang="en-US" dirty="0"/>
              <a:t>Image: Getty Images; </a:t>
            </a:r>
          </a:p>
        </p:txBody>
      </p:sp>
      <p:sp>
        <p:nvSpPr>
          <p:cNvPr id="4" name="Slide Number Placeholder 3"/>
          <p:cNvSpPr>
            <a:spLocks noGrp="1"/>
          </p:cNvSpPr>
          <p:nvPr>
            <p:ph type="sldNum" sz="quarter" idx="10"/>
          </p:nvPr>
        </p:nvSpPr>
        <p:spPr/>
        <p:txBody>
          <a:bodyPr/>
          <a:lstStyle/>
          <a:p>
            <a:fld id="{79637B7B-5817-874C-A0B6-16848ECA1A2B}" type="slidenum">
              <a:rPr lang="en-US" smtClean="0"/>
              <a:t>48</a:t>
            </a:fld>
            <a:endParaRPr lang="en-US"/>
          </a:p>
        </p:txBody>
      </p:sp>
    </p:spTree>
    <p:extLst>
      <p:ext uri="{BB962C8B-B14F-4D97-AF65-F5344CB8AC3E}">
        <p14:creationId xmlns:p14="http://schemas.microsoft.com/office/powerpoint/2010/main" val="1992854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www.epa.gov</a:t>
            </a:r>
            <a:r>
              <a:rPr lang="en-US" dirty="0"/>
              <a:t>/</a:t>
            </a:r>
            <a:r>
              <a:rPr lang="en-US" dirty="0" err="1"/>
              <a:t>greenvehicles</a:t>
            </a:r>
            <a:r>
              <a:rPr lang="en-US" dirty="0"/>
              <a:t>/what-if-we-kept-our-cars-parked-trips-less-one-mile</a:t>
            </a:r>
          </a:p>
        </p:txBody>
      </p:sp>
      <p:sp>
        <p:nvSpPr>
          <p:cNvPr id="4" name="Slide Number Placeholder 3"/>
          <p:cNvSpPr>
            <a:spLocks noGrp="1"/>
          </p:cNvSpPr>
          <p:nvPr>
            <p:ph type="sldNum" sz="quarter" idx="10"/>
          </p:nvPr>
        </p:nvSpPr>
        <p:spPr/>
        <p:txBody>
          <a:bodyPr/>
          <a:lstStyle/>
          <a:p>
            <a:fld id="{79637B7B-5817-874C-A0B6-16848ECA1A2B}" type="slidenum">
              <a:rPr lang="en-US" smtClean="0"/>
              <a:t>49</a:t>
            </a:fld>
            <a:endParaRPr lang="en-US"/>
          </a:p>
        </p:txBody>
      </p:sp>
    </p:spTree>
    <p:extLst>
      <p:ext uri="{BB962C8B-B14F-4D97-AF65-F5344CB8AC3E}">
        <p14:creationId xmlns:p14="http://schemas.microsoft.com/office/powerpoint/2010/main" val="244710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/news-features/understanding-climate/climate-change-atmospheric-carbon-dioxide</a:t>
            </a:r>
          </a:p>
        </p:txBody>
      </p:sp>
      <p:sp>
        <p:nvSpPr>
          <p:cNvPr id="4" name="Slide Number Placeholder 3"/>
          <p:cNvSpPr>
            <a:spLocks noGrp="1"/>
          </p:cNvSpPr>
          <p:nvPr>
            <p:ph type="sldNum" sz="quarter" idx="10"/>
          </p:nvPr>
        </p:nvSpPr>
        <p:spPr/>
        <p:txBody>
          <a:bodyPr/>
          <a:lstStyle/>
          <a:p>
            <a:fld id="{79637B7B-5817-874C-A0B6-16848ECA1A2B}" type="slidenum">
              <a:rPr lang="en-US" smtClean="0"/>
              <a:t>5</a:t>
            </a:fld>
            <a:endParaRPr lang="en-US"/>
          </a:p>
        </p:txBody>
      </p:sp>
    </p:spTree>
    <p:extLst>
      <p:ext uri="{BB962C8B-B14F-4D97-AF65-F5344CB8AC3E}">
        <p14:creationId xmlns:p14="http://schemas.microsoft.com/office/powerpoint/2010/main" val="1960059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50</a:t>
            </a:fld>
            <a:endParaRPr lang="en-US"/>
          </a:p>
        </p:txBody>
      </p:sp>
    </p:spTree>
    <p:extLst>
      <p:ext uri="{BB962C8B-B14F-4D97-AF65-F5344CB8AC3E}">
        <p14:creationId xmlns:p14="http://schemas.microsoft.com/office/powerpoint/2010/main" val="1462833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www.papowerswitch.com</a:t>
            </a:r>
            <a:r>
              <a:rPr lang="en-US" dirty="0"/>
              <a:t>/</a:t>
            </a:r>
          </a:p>
        </p:txBody>
      </p:sp>
      <p:sp>
        <p:nvSpPr>
          <p:cNvPr id="4" name="Slide Number Placeholder 3"/>
          <p:cNvSpPr>
            <a:spLocks noGrp="1"/>
          </p:cNvSpPr>
          <p:nvPr>
            <p:ph type="sldNum" sz="quarter" idx="10"/>
          </p:nvPr>
        </p:nvSpPr>
        <p:spPr/>
        <p:txBody>
          <a:bodyPr/>
          <a:lstStyle/>
          <a:p>
            <a:fld id="{79637B7B-5817-874C-A0B6-16848ECA1A2B}" type="slidenum">
              <a:rPr lang="en-US" smtClean="0"/>
              <a:t>51</a:t>
            </a:fld>
            <a:endParaRPr lang="en-US"/>
          </a:p>
        </p:txBody>
      </p:sp>
    </p:spTree>
    <p:extLst>
      <p:ext uri="{BB962C8B-B14F-4D97-AF65-F5344CB8AC3E}">
        <p14:creationId xmlns:p14="http://schemas.microsoft.com/office/powerpoint/2010/main" val="1798893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www.wesa.fm</a:t>
            </a:r>
            <a:r>
              <a:rPr lang="en-US" dirty="0"/>
              <a:t>/post/pa-youth-join-global-student-strike-demand-action-climate-change</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52</a:t>
            </a:fld>
            <a:endParaRPr lang="en-US"/>
          </a:p>
        </p:txBody>
      </p:sp>
    </p:spTree>
    <p:extLst>
      <p:ext uri="{BB962C8B-B14F-4D97-AF65-F5344CB8AC3E}">
        <p14:creationId xmlns:p14="http://schemas.microsoft.com/office/powerpoint/2010/main" val="3135989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www.wesa.fm</a:t>
            </a:r>
            <a:r>
              <a:rPr lang="en-US" dirty="0"/>
              <a:t>/post/pa-youth-join-global-student-strike-demand-action-climate-change</a:t>
            </a:r>
          </a:p>
        </p:txBody>
      </p:sp>
      <p:sp>
        <p:nvSpPr>
          <p:cNvPr id="4" name="Slide Number Placeholder 3"/>
          <p:cNvSpPr>
            <a:spLocks noGrp="1"/>
          </p:cNvSpPr>
          <p:nvPr>
            <p:ph type="sldNum" sz="quarter" idx="10"/>
          </p:nvPr>
        </p:nvSpPr>
        <p:spPr/>
        <p:txBody>
          <a:bodyPr/>
          <a:lstStyle/>
          <a:p>
            <a:fld id="{79637B7B-5817-874C-A0B6-16848ECA1A2B}" type="slidenum">
              <a:rPr lang="en-US" smtClean="0"/>
              <a:t>53</a:t>
            </a:fld>
            <a:endParaRPr lang="en-US"/>
          </a:p>
        </p:txBody>
      </p:sp>
    </p:spTree>
    <p:extLst>
      <p:ext uri="{BB962C8B-B14F-4D97-AF65-F5344CB8AC3E}">
        <p14:creationId xmlns:p14="http://schemas.microsoft.com/office/powerpoint/2010/main" val="1876150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citizensclimatelobby.org</a:t>
            </a:r>
            <a:r>
              <a:rPr lang="en-US" dirty="0"/>
              <a:t>/energy-innovation-and-carbon-dividend-act/</a:t>
            </a:r>
          </a:p>
        </p:txBody>
      </p:sp>
      <p:sp>
        <p:nvSpPr>
          <p:cNvPr id="4" name="Slide Number Placeholder 3"/>
          <p:cNvSpPr>
            <a:spLocks noGrp="1"/>
          </p:cNvSpPr>
          <p:nvPr>
            <p:ph type="sldNum" sz="quarter" idx="10"/>
          </p:nvPr>
        </p:nvSpPr>
        <p:spPr/>
        <p:txBody>
          <a:bodyPr/>
          <a:lstStyle/>
          <a:p>
            <a:fld id="{79637B7B-5817-874C-A0B6-16848ECA1A2B}" type="slidenum">
              <a:rPr lang="en-US" smtClean="0"/>
              <a:t>54</a:t>
            </a:fld>
            <a:endParaRPr lang="en-US"/>
          </a:p>
        </p:txBody>
      </p:sp>
    </p:spTree>
    <p:extLst>
      <p:ext uri="{BB962C8B-B14F-4D97-AF65-F5344CB8AC3E}">
        <p14:creationId xmlns:p14="http://schemas.microsoft.com/office/powerpoint/2010/main" val="2541874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000" dirty="0">
                <a:solidFill>
                  <a:schemeClr val="dk1"/>
                </a:solidFill>
              </a:rPr>
              <a:t>Image source: www.cop21paris.org/</a:t>
            </a: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28730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56</a:t>
            </a:fld>
            <a:endParaRPr lang="en-US"/>
          </a:p>
        </p:txBody>
      </p:sp>
    </p:spTree>
    <p:extLst>
      <p:ext uri="{BB962C8B-B14F-4D97-AF65-F5344CB8AC3E}">
        <p14:creationId xmlns:p14="http://schemas.microsoft.com/office/powerpoint/2010/main" val="267946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Walsh, J., </a:t>
            </a:r>
            <a:r>
              <a:rPr lang="en-US" sz="1200" dirty="0" err="1"/>
              <a:t>Wuebbles</a:t>
            </a:r>
            <a:r>
              <a:rPr lang="en-US" sz="1200" dirty="0"/>
              <a:t>, D., </a:t>
            </a:r>
            <a:r>
              <a:rPr lang="en-US" sz="1200" dirty="0" err="1"/>
              <a:t>Hayhoe</a:t>
            </a:r>
            <a:r>
              <a:rPr lang="en-US" sz="1200" dirty="0"/>
              <a:t>, K., </a:t>
            </a:r>
            <a:r>
              <a:rPr lang="en-US" sz="1200" dirty="0" err="1"/>
              <a:t>Kossin</a:t>
            </a:r>
            <a:r>
              <a:rPr lang="en-US" sz="1200" dirty="0"/>
              <a:t>, J., Kunkel, K., Stephens, G., Thorne, P., </a:t>
            </a:r>
            <a:r>
              <a:rPr lang="en-US" sz="1200" dirty="0" err="1"/>
              <a:t>Vose</a:t>
            </a:r>
            <a:r>
              <a:rPr lang="en-US" sz="1200" dirty="0"/>
              <a:t>, R., </a:t>
            </a:r>
            <a:r>
              <a:rPr lang="en-US" sz="1200" dirty="0" err="1"/>
              <a:t>Wehner</a:t>
            </a:r>
            <a:r>
              <a:rPr lang="en-US" sz="1200" dirty="0"/>
              <a:t>, M., Willis, J., Anderson, D., </a:t>
            </a:r>
            <a:r>
              <a:rPr lang="en-US" sz="1200" dirty="0" err="1"/>
              <a:t>Doney</a:t>
            </a:r>
            <a:r>
              <a:rPr lang="en-US" sz="1200" dirty="0"/>
              <a:t>, S., Feely, R., </a:t>
            </a:r>
            <a:r>
              <a:rPr lang="en-US" sz="1200" dirty="0" err="1"/>
              <a:t>Hennon</a:t>
            </a:r>
            <a:r>
              <a:rPr lang="en-US" sz="1200" dirty="0"/>
              <a:t>, P., </a:t>
            </a:r>
            <a:r>
              <a:rPr lang="en-US" sz="1200" dirty="0" err="1"/>
              <a:t>Kharin</a:t>
            </a:r>
            <a:r>
              <a:rPr lang="en-US" sz="1200" dirty="0"/>
              <a:t>, V., Knutson, T., </a:t>
            </a:r>
            <a:r>
              <a:rPr lang="en-US" sz="1200" dirty="0" err="1"/>
              <a:t>Landerer</a:t>
            </a:r>
            <a:r>
              <a:rPr lang="en-US" sz="1200" dirty="0"/>
              <a:t>, F., </a:t>
            </a:r>
            <a:r>
              <a:rPr lang="en-US" sz="1200" dirty="0" err="1"/>
              <a:t>Lenton</a:t>
            </a:r>
            <a:r>
              <a:rPr lang="en-US" sz="1200" dirty="0"/>
              <a:t>, T., Kennedy, J., Somerville, R., 2014. Chapter 2: Our Changing Climate. In: J.M. </a:t>
            </a:r>
            <a:r>
              <a:rPr lang="en-US" sz="1200" dirty="0" err="1"/>
              <a:t>Melillo</a:t>
            </a:r>
            <a:r>
              <a:rPr lang="en-US" sz="1200" dirty="0"/>
              <a:t>, T.C. Richmond, G.W. </a:t>
            </a:r>
            <a:r>
              <a:rPr lang="en-US" sz="1200" dirty="0" err="1"/>
              <a:t>Yohe</a:t>
            </a:r>
            <a:r>
              <a:rPr lang="en-US" sz="1200" dirty="0"/>
              <a:t> (Editors), Climate Change Impacts in the United States: The Third National Climate Assessment. U.S. Global Change Research Program, pp. 19-67.</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6</a:t>
            </a:fld>
            <a:endParaRPr lang="en-US"/>
          </a:p>
        </p:txBody>
      </p:sp>
    </p:spTree>
    <p:extLst>
      <p:ext uri="{BB962C8B-B14F-4D97-AF65-F5344CB8AC3E}">
        <p14:creationId xmlns:p14="http://schemas.microsoft.com/office/powerpoint/2010/main" val="166078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7</a:t>
            </a:fld>
            <a:endParaRPr lang="en-US"/>
          </a:p>
        </p:txBody>
      </p:sp>
    </p:spTree>
    <p:extLst>
      <p:ext uri="{BB962C8B-B14F-4D97-AF65-F5344CB8AC3E}">
        <p14:creationId xmlns:p14="http://schemas.microsoft.com/office/powerpoint/2010/main" val="187596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svs.gsfc.nasa.gov</a:t>
            </a:r>
            <a:r>
              <a:rPr lang="en-US" dirty="0"/>
              <a:t>/4686</a:t>
            </a:r>
          </a:p>
        </p:txBody>
      </p:sp>
      <p:sp>
        <p:nvSpPr>
          <p:cNvPr id="4" name="Slide Number Placeholder 3"/>
          <p:cNvSpPr>
            <a:spLocks noGrp="1"/>
          </p:cNvSpPr>
          <p:nvPr>
            <p:ph type="sldNum" sz="quarter" idx="10"/>
          </p:nvPr>
        </p:nvSpPr>
        <p:spPr/>
        <p:txBody>
          <a:bodyPr/>
          <a:lstStyle/>
          <a:p>
            <a:fld id="{79637B7B-5817-874C-A0B6-16848ECA1A2B}" type="slidenum">
              <a:rPr lang="en-US" smtClean="0"/>
              <a:t>8</a:t>
            </a:fld>
            <a:endParaRPr lang="en-US"/>
          </a:p>
        </p:txBody>
      </p:sp>
    </p:spTree>
    <p:extLst>
      <p:ext uri="{BB962C8B-B14F-4D97-AF65-F5344CB8AC3E}">
        <p14:creationId xmlns:p14="http://schemas.microsoft.com/office/powerpoint/2010/main" val="81207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5035EC89-B9F2-1C4F-A739-2ED528A625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D06634B4-0A25-134E-A4B0-398B6DE5A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Church, J.A., White, N.J., Konikow, L.F., Domingues, C.M., Cogley, J.G., Rignot, E., Gregory, J.M., van den Broeke, M.R., Monaghan, A.J., Velicogna, I., 2011. Revisiting the Earth's sea-level and energy budgets from 1961 to 2008. Geophysical Research Letters 38, L18601.</a:t>
            </a:r>
          </a:p>
          <a:p>
            <a:endParaRPr lang="en-US" altLang="en-US"/>
          </a:p>
        </p:txBody>
      </p:sp>
      <p:sp>
        <p:nvSpPr>
          <p:cNvPr id="53251" name="Slide Number Placeholder 3">
            <a:extLst>
              <a:ext uri="{FF2B5EF4-FFF2-40B4-BE49-F238E27FC236}">
                <a16:creationId xmlns:a16="http://schemas.microsoft.com/office/drawing/2014/main" id="{A7069A0B-1B32-8E47-8617-F4B042EFB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E2FB8E-888B-2745-B1A6-0C1016E7B02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386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E80666-FB37-4B36-9149-507F3B0178E3}"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0D613-13EC-1942-BF34-CCF4A2771741}" type="slidenum">
              <a:rPr lang="en-US" smtClean="0"/>
              <a:t>‹#›</a:t>
            </a:fld>
            <a:endParaRPr lang="en-US"/>
          </a:p>
        </p:txBody>
      </p:sp>
    </p:spTree>
    <p:extLst>
      <p:ext uri="{BB962C8B-B14F-4D97-AF65-F5344CB8AC3E}">
        <p14:creationId xmlns:p14="http://schemas.microsoft.com/office/powerpoint/2010/main" val="304599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85892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260830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7149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2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0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3824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8842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74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186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06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05278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409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036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015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856108" y="119646"/>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55884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GCP Logo Widescreen">
            <a:extLst>
              <a:ext uri="{FF2B5EF4-FFF2-40B4-BE49-F238E27FC236}">
                <a16:creationId xmlns:a16="http://schemas.microsoft.com/office/drawing/2014/main" id="{890AE018-C2BC-F744-B262-0348940E37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313" y="0"/>
            <a:ext cx="13128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CP Logo 4:3" descr="GCProject-white-CMJN.jpg">
            <a:extLst>
              <a:ext uri="{FF2B5EF4-FFF2-40B4-BE49-F238E27FC236}">
                <a16:creationId xmlns:a16="http://schemas.microsoft.com/office/drawing/2014/main" id="{178013BA-6F1A-3F47-A1FD-C169FF0929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7B0CD47-ECB1-8B4A-ACD0-A1E47E8FB151}"/>
              </a:ext>
            </a:extLst>
          </p:cNvPr>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4" y="1440000"/>
            <a:ext cx="8080375" cy="4680000"/>
          </a:xfrm>
        </p:spPr>
        <p:txBody>
          <a:bodyPr rtlCol="0" anchor="ctr">
            <a:normAutofit/>
          </a:bodyPr>
          <a:lstStyle>
            <a:lvl1pPr>
              <a:defRPr>
                <a:solidFill>
                  <a:srgbClr val="4C9BDB"/>
                </a:solidFill>
              </a:defRPr>
            </a:lvl1pPr>
          </a:lstStyle>
          <a:p>
            <a:pPr lvl="0"/>
            <a:endParaRPr lang="en-US" noProof="0" dirty="0"/>
          </a:p>
        </p:txBody>
      </p:sp>
      <p:sp>
        <p:nvSpPr>
          <p:cNvPr id="10" name="Title 9"/>
          <p:cNvSpPr>
            <a:spLocks noGrp="1"/>
          </p:cNvSpPr>
          <p:nvPr>
            <p:ph type="title"/>
          </p:nvPr>
        </p:nvSpPr>
        <p:spPr>
          <a:xfrm>
            <a:off x="1856108" y="119646"/>
            <a:ext cx="7287891" cy="506849"/>
          </a:xfrm>
        </p:spPr>
        <p:txBody>
          <a:bodyPr>
            <a:normAutofit/>
          </a:bodyPr>
          <a:lstStyle>
            <a:lvl1pPr algn="l">
              <a:defRPr sz="2400" b="1">
                <a:solidFill>
                  <a:srgbClr val="4C9BDB"/>
                </a:solidFill>
                <a:latin typeface="Calibri"/>
                <a:cs typeface="Calibri"/>
              </a:defRPr>
            </a:lvl1pPr>
          </a:lstStyle>
          <a:p>
            <a:r>
              <a:rPr lang="en-US"/>
              <a:t>Click to edit Master title style</a:t>
            </a:r>
            <a:endParaRPr lang="en-US" dirty="0"/>
          </a:p>
        </p:txBody>
      </p:sp>
      <p:sp>
        <p:nvSpPr>
          <p:cNvPr id="3" name="Text Placeholder 2"/>
          <p:cNvSpPr>
            <a:spLocks noGrp="1"/>
          </p:cNvSpPr>
          <p:nvPr>
            <p:ph type="body" sz="quarter" idx="10"/>
          </p:nvPr>
        </p:nvSpPr>
        <p:spPr>
          <a:xfrm>
            <a:off x="97695"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5" y="5692800"/>
            <a:ext cx="8958385" cy="1077321"/>
          </a:xfrm>
        </p:spPr>
        <p:txBody>
          <a:bodyPr anchor="b">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69855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9616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D76E0-F2CD-1343-B8EE-6CEFFB765EC5}"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206941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D76E0-F2CD-1343-B8EE-6CEFFB765EC5}" type="datetimeFigureOut">
              <a:rPr lang="en-US" smtClean="0"/>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86608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D76E0-F2CD-1343-B8EE-6CEFFB765EC5}" type="datetimeFigureOut">
              <a:rPr lang="en-US" smtClean="0"/>
              <a:t>5/9/19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53703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D76E0-F2CD-1343-B8EE-6CEFFB765EC5}" type="datetimeFigureOut">
              <a:rPr lang="en-US" smtClean="0"/>
              <a:t>5/9/19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94839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7D76E0-F2CD-1343-B8EE-6CEFFB765EC5}"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341206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7D76E0-F2CD-1343-B8EE-6CEFFB765EC5}"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88470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bg1"/>
            </a:gs>
            <a:gs pos="100000">
              <a:srgbClr val="000000"/>
            </a:gs>
            <a:gs pos="97000">
              <a:schemeClr val="tx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D76E0-F2CD-1343-B8EE-6CEFFB765EC5}" type="datetimeFigureOut">
              <a:rPr lang="en-US" smtClean="0"/>
              <a:t>5/9/19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64375-9228-974E-92EB-72F81087F970}" type="slidenum">
              <a:rPr lang="en-US" smtClean="0"/>
              <a:t>‹#›</a:t>
            </a:fld>
            <a:endParaRPr lang="en-US"/>
          </a:p>
        </p:txBody>
      </p:sp>
    </p:spTree>
    <p:extLst>
      <p:ext uri="{BB962C8B-B14F-4D97-AF65-F5344CB8AC3E}">
        <p14:creationId xmlns:p14="http://schemas.microsoft.com/office/powerpoint/2010/main" val="728407218"/>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0789963"/>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 id="214748512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0.tiff"/></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899" y="150995"/>
            <a:ext cx="7696201" cy="707886"/>
          </a:xfrm>
          <a:prstGeom prst="rect">
            <a:avLst/>
          </a:prstGeom>
          <a:noFill/>
        </p:spPr>
        <p:txBody>
          <a:bodyPr wrap="square" rtlCol="0">
            <a:spAutoFit/>
          </a:bodyPr>
          <a:lstStyle/>
          <a:p>
            <a:pPr algn="ctr"/>
            <a:r>
              <a:rPr lang="en-US" sz="4000" b="1" dirty="0"/>
              <a:t>Global warming as an opportunity</a:t>
            </a:r>
            <a:endParaRPr lang="en-US" sz="3200" dirty="0"/>
          </a:p>
        </p:txBody>
      </p:sp>
      <p:sp>
        <p:nvSpPr>
          <p:cNvPr id="11" name="Subtitle 2">
            <a:extLst>
              <a:ext uri="{FF2B5EF4-FFF2-40B4-BE49-F238E27FC236}">
                <a16:creationId xmlns:a16="http://schemas.microsoft.com/office/drawing/2014/main" id="{94A0934C-43D6-A046-BEAE-9F6AF9869028}"/>
              </a:ext>
            </a:extLst>
          </p:cNvPr>
          <p:cNvSpPr txBox="1">
            <a:spLocks/>
          </p:cNvSpPr>
          <p:nvPr/>
        </p:nvSpPr>
        <p:spPr>
          <a:xfrm>
            <a:off x="261257" y="805944"/>
            <a:ext cx="8572500" cy="1839283"/>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t>Cheryl Beth Silverman Memorial Lecture</a:t>
            </a:r>
          </a:p>
          <a:p>
            <a:pPr marL="0" indent="0" algn="ctr">
              <a:buNone/>
            </a:pPr>
            <a:r>
              <a:rPr lang="en-US" sz="2400" dirty="0"/>
              <a:t>The Academy of Natural Sciences, Drexel University, May 8, 2019</a:t>
            </a:r>
          </a:p>
          <a:p>
            <a:pPr marL="0" indent="0" algn="ctr">
              <a:buNone/>
            </a:pPr>
            <a:r>
              <a:rPr lang="en-US" sz="2400" dirty="0"/>
              <a:t>Raymond Najjar</a:t>
            </a:r>
          </a:p>
        </p:txBody>
      </p:sp>
      <p:pic>
        <p:nvPicPr>
          <p:cNvPr id="6" name="Picture 2" descr="Image result for what if we were all wrong but we made the world a better place anyway cartoon">
            <a:extLst>
              <a:ext uri="{FF2B5EF4-FFF2-40B4-BE49-F238E27FC236}">
                <a16:creationId xmlns:a16="http://schemas.microsoft.com/office/drawing/2014/main" id="{65319461-704E-F14D-8564-A0CFE1D4E9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7002" y="2220685"/>
            <a:ext cx="6629995" cy="442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2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A1FBE1-E336-E94C-809C-4673A6AC5165}"/>
              </a:ext>
            </a:extLst>
          </p:cNvPr>
          <p:cNvPicPr>
            <a:picLocks noChangeAspect="1"/>
          </p:cNvPicPr>
          <p:nvPr/>
        </p:nvPicPr>
        <p:blipFill>
          <a:blip r:embed="rId3"/>
          <a:stretch>
            <a:fillRect/>
          </a:stretch>
        </p:blipFill>
        <p:spPr>
          <a:xfrm>
            <a:off x="250319" y="931333"/>
            <a:ext cx="8626534" cy="5697876"/>
          </a:xfrm>
          <a:prstGeom prst="rect">
            <a:avLst/>
          </a:prstGeom>
        </p:spPr>
      </p:pic>
      <p:sp>
        <p:nvSpPr>
          <p:cNvPr id="9" name="Title 1">
            <a:extLst>
              <a:ext uri="{FF2B5EF4-FFF2-40B4-BE49-F238E27FC236}">
                <a16:creationId xmlns:a16="http://schemas.microsoft.com/office/drawing/2014/main" id="{7840B756-B06F-5E49-9E9E-41F31D7BBF9F}"/>
              </a:ext>
            </a:extLst>
          </p:cNvPr>
          <p:cNvSpPr>
            <a:spLocks noGrp="1"/>
          </p:cNvSpPr>
          <p:nvPr>
            <p:ph type="title"/>
          </p:nvPr>
        </p:nvSpPr>
        <p:spPr>
          <a:xfrm>
            <a:off x="384313" y="228256"/>
            <a:ext cx="8375374" cy="560249"/>
          </a:xfrm>
        </p:spPr>
        <p:txBody>
          <a:bodyPr>
            <a:noAutofit/>
          </a:bodyPr>
          <a:lstStyle/>
          <a:p>
            <a:pPr algn="l"/>
            <a:r>
              <a:rPr lang="en-US" sz="3600" dirty="0"/>
              <a:t>Sea level is accelerating</a:t>
            </a:r>
          </a:p>
        </p:txBody>
      </p:sp>
    </p:spTree>
    <p:extLst>
      <p:ext uri="{BB962C8B-B14F-4D97-AF65-F5344CB8AC3E}">
        <p14:creationId xmlns:p14="http://schemas.microsoft.com/office/powerpoint/2010/main" val="409588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“Sunny day” flooding in Miami</a:t>
            </a:r>
          </a:p>
        </p:txBody>
      </p:sp>
      <p:pic>
        <p:nvPicPr>
          <p:cNvPr id="4" name="Content Placeholder 3"/>
          <p:cNvPicPr>
            <a:picLocks noGrp="1" noChangeAspect="1"/>
          </p:cNvPicPr>
          <p:nvPr>
            <p:ph idx="1"/>
          </p:nvPr>
        </p:nvPicPr>
        <p:blipFill>
          <a:blip r:embed="rId3"/>
          <a:srcRect t="1115" b="1115"/>
          <a:stretch>
            <a:fillRect/>
          </a:stretch>
        </p:blipFill>
        <p:spPr/>
      </p:pic>
      <p:sp>
        <p:nvSpPr>
          <p:cNvPr id="5" name="TextBox 4"/>
          <p:cNvSpPr txBox="1"/>
          <p:nvPr/>
        </p:nvSpPr>
        <p:spPr>
          <a:xfrm>
            <a:off x="465667" y="6131611"/>
            <a:ext cx="1581202" cy="307777"/>
          </a:xfrm>
          <a:prstGeom prst="rect">
            <a:avLst/>
          </a:prstGeom>
          <a:noFill/>
        </p:spPr>
        <p:txBody>
          <a:bodyPr wrap="none" rtlCol="0">
            <a:spAutoFit/>
          </a:bodyPr>
          <a:lstStyle/>
          <a:p>
            <a:r>
              <a:rPr lang="en-US" sz="1400" dirty="0"/>
              <a:t>Photo source: Grist</a:t>
            </a:r>
          </a:p>
        </p:txBody>
      </p:sp>
    </p:spTree>
    <p:extLst>
      <p:ext uri="{BB962C8B-B14F-4D97-AF65-F5344CB8AC3E}">
        <p14:creationId xmlns:p14="http://schemas.microsoft.com/office/powerpoint/2010/main" val="127696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11711" t="2231" r="14960"/>
          <a:stretch/>
        </p:blipFill>
        <p:spPr>
          <a:xfrm>
            <a:off x="340136" y="272166"/>
            <a:ext cx="8412707" cy="6327844"/>
          </a:xfrm>
        </p:spPr>
      </p:pic>
    </p:spTree>
    <p:extLst>
      <p:ext uri="{BB962C8B-B14F-4D97-AF65-F5344CB8AC3E}">
        <p14:creationId xmlns:p14="http://schemas.microsoft.com/office/powerpoint/2010/main" val="12197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78F3-E14E-CE44-A2BD-8DF2AEF57181}"/>
              </a:ext>
            </a:extLst>
          </p:cNvPr>
          <p:cNvSpPr>
            <a:spLocks noGrp="1"/>
          </p:cNvSpPr>
          <p:nvPr>
            <p:ph type="title"/>
          </p:nvPr>
        </p:nvSpPr>
        <p:spPr/>
        <p:txBody>
          <a:bodyPr>
            <a:normAutofit fontScale="90000"/>
          </a:bodyPr>
          <a:lstStyle/>
          <a:p>
            <a:pPr algn="l"/>
            <a:r>
              <a:rPr lang="en-US" dirty="0"/>
              <a:t>Corals bleach—lose their symbiotic algae—when they are stressed</a:t>
            </a:r>
          </a:p>
        </p:txBody>
      </p:sp>
      <p:pic>
        <p:nvPicPr>
          <p:cNvPr id="1026" name="Picture 2" descr="https://cdn.vox-cdn.com/thumbor/mbN8zJQo3loki4tCNsMS-HeLWJU=/0x0:1120x747/1200x800/filters:focal(471x285:649x463)/cdn.vox-cdn.com/uploads/chorus_image/image/54323729/Pasted_image_at_2017_04_18_03_43_PM.0.png">
            <a:extLst>
              <a:ext uri="{FF2B5EF4-FFF2-40B4-BE49-F238E27FC236}">
                <a16:creationId xmlns:a16="http://schemas.microsoft.com/office/drawing/2014/main" id="{F1919939-ABD7-9348-9E41-99BD6EBDC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35" y="1524000"/>
            <a:ext cx="7584288" cy="5056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C82523-47A6-7642-A9D6-B0C6C6300F0B}"/>
              </a:ext>
            </a:extLst>
          </p:cNvPr>
          <p:cNvSpPr txBox="1"/>
          <p:nvPr/>
        </p:nvSpPr>
        <p:spPr>
          <a:xfrm>
            <a:off x="964563" y="1567475"/>
            <a:ext cx="3011691" cy="1569660"/>
          </a:xfrm>
          <a:prstGeom prst="rect">
            <a:avLst/>
          </a:prstGeom>
          <a:noFill/>
        </p:spPr>
        <p:txBody>
          <a:bodyPr wrap="square" rtlCol="0">
            <a:spAutoFit/>
          </a:bodyPr>
          <a:lstStyle/>
          <a:p>
            <a:r>
              <a:rPr lang="en-US" sz="3200" dirty="0"/>
              <a:t>Fire coral before 2016  warming event</a:t>
            </a:r>
          </a:p>
        </p:txBody>
      </p:sp>
      <p:sp>
        <p:nvSpPr>
          <p:cNvPr id="6" name="TextBox 5">
            <a:extLst>
              <a:ext uri="{FF2B5EF4-FFF2-40B4-BE49-F238E27FC236}">
                <a16:creationId xmlns:a16="http://schemas.microsoft.com/office/drawing/2014/main" id="{25448F99-9DA3-9849-8B5A-228AED52C397}"/>
              </a:ext>
            </a:extLst>
          </p:cNvPr>
          <p:cNvSpPr txBox="1"/>
          <p:nvPr/>
        </p:nvSpPr>
        <p:spPr>
          <a:xfrm>
            <a:off x="4787463" y="1637224"/>
            <a:ext cx="1026628" cy="584775"/>
          </a:xfrm>
          <a:prstGeom prst="rect">
            <a:avLst/>
          </a:prstGeom>
          <a:noFill/>
        </p:spPr>
        <p:txBody>
          <a:bodyPr wrap="none" rtlCol="0">
            <a:spAutoFit/>
          </a:bodyPr>
          <a:lstStyle/>
          <a:p>
            <a:r>
              <a:rPr lang="en-US" sz="3200" dirty="0"/>
              <a:t>After</a:t>
            </a:r>
          </a:p>
        </p:txBody>
      </p:sp>
    </p:spTree>
    <p:extLst>
      <p:ext uri="{BB962C8B-B14F-4D97-AF65-F5344CB8AC3E}">
        <p14:creationId xmlns:p14="http://schemas.microsoft.com/office/powerpoint/2010/main" val="187051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8A10-AB8A-9D42-ADBD-1B053ED476AC}"/>
              </a:ext>
            </a:extLst>
          </p:cNvPr>
          <p:cNvSpPr>
            <a:spLocks noGrp="1"/>
          </p:cNvSpPr>
          <p:nvPr>
            <p:ph type="title"/>
          </p:nvPr>
        </p:nvSpPr>
        <p:spPr>
          <a:xfrm>
            <a:off x="287685" y="147502"/>
            <a:ext cx="8229600" cy="766898"/>
          </a:xfrm>
        </p:spPr>
        <p:txBody>
          <a:bodyPr/>
          <a:lstStyle/>
          <a:p>
            <a:pPr algn="l"/>
            <a:r>
              <a:rPr lang="en-US" dirty="0"/>
              <a:t>Warming causes bleaching</a:t>
            </a:r>
          </a:p>
        </p:txBody>
      </p:sp>
      <p:pic>
        <p:nvPicPr>
          <p:cNvPr id="4" name="Picture 3">
            <a:extLst>
              <a:ext uri="{FF2B5EF4-FFF2-40B4-BE49-F238E27FC236}">
                <a16:creationId xmlns:a16="http://schemas.microsoft.com/office/drawing/2014/main" id="{EB6BF1A1-0D88-3047-962A-DDDCCCE07135}"/>
              </a:ext>
            </a:extLst>
          </p:cNvPr>
          <p:cNvPicPr>
            <a:picLocks noChangeAspect="1"/>
          </p:cNvPicPr>
          <p:nvPr/>
        </p:nvPicPr>
        <p:blipFill rotWithShape="1">
          <a:blip r:embed="rId3"/>
          <a:srcRect l="10120" t="3663" r="3064" b="5803"/>
          <a:stretch/>
        </p:blipFill>
        <p:spPr>
          <a:xfrm>
            <a:off x="1668696" y="928738"/>
            <a:ext cx="6186831" cy="5327963"/>
          </a:xfrm>
          <a:prstGeom prst="rect">
            <a:avLst/>
          </a:prstGeom>
        </p:spPr>
      </p:pic>
      <p:sp>
        <p:nvSpPr>
          <p:cNvPr id="5" name="TextBox 4">
            <a:extLst>
              <a:ext uri="{FF2B5EF4-FFF2-40B4-BE49-F238E27FC236}">
                <a16:creationId xmlns:a16="http://schemas.microsoft.com/office/drawing/2014/main" id="{0BCEF7CF-6901-6148-A61F-F6838E98C20E}"/>
              </a:ext>
            </a:extLst>
          </p:cNvPr>
          <p:cNvSpPr txBox="1"/>
          <p:nvPr/>
        </p:nvSpPr>
        <p:spPr>
          <a:xfrm>
            <a:off x="251012" y="2828835"/>
            <a:ext cx="1398493" cy="1200329"/>
          </a:xfrm>
          <a:prstGeom prst="rect">
            <a:avLst/>
          </a:prstGeom>
          <a:noFill/>
        </p:spPr>
        <p:txBody>
          <a:bodyPr wrap="square" rtlCol="0">
            <a:spAutoFit/>
          </a:bodyPr>
          <a:lstStyle/>
          <a:p>
            <a:r>
              <a:rPr lang="en-US" sz="2400" dirty="0"/>
              <a:t>Percent of reef bleached</a:t>
            </a:r>
          </a:p>
        </p:txBody>
      </p:sp>
      <p:sp>
        <p:nvSpPr>
          <p:cNvPr id="6" name="TextBox 5">
            <a:extLst>
              <a:ext uri="{FF2B5EF4-FFF2-40B4-BE49-F238E27FC236}">
                <a16:creationId xmlns:a16="http://schemas.microsoft.com/office/drawing/2014/main" id="{3FA7BB90-BE4E-444F-AC47-2CB955FEEBCC}"/>
              </a:ext>
            </a:extLst>
          </p:cNvPr>
          <p:cNvSpPr txBox="1"/>
          <p:nvPr/>
        </p:nvSpPr>
        <p:spPr>
          <a:xfrm>
            <a:off x="2598949" y="6232162"/>
            <a:ext cx="4589930" cy="461665"/>
          </a:xfrm>
          <a:prstGeom prst="rect">
            <a:avLst/>
          </a:prstGeom>
          <a:noFill/>
        </p:spPr>
        <p:txBody>
          <a:bodyPr wrap="square" rtlCol="0">
            <a:spAutoFit/>
          </a:bodyPr>
          <a:lstStyle/>
          <a:p>
            <a:r>
              <a:rPr lang="en-US" sz="2400" dirty="0"/>
              <a:t>Degree heating weeks (</a:t>
            </a:r>
            <a:r>
              <a:rPr lang="en-US" sz="2400" baseline="30000" dirty="0" err="1"/>
              <a:t>o</a:t>
            </a:r>
            <a:r>
              <a:rPr lang="en-US" sz="2400" dirty="0" err="1"/>
              <a:t>C</a:t>
            </a:r>
            <a:r>
              <a:rPr lang="en-US" sz="2400" dirty="0"/>
              <a:t> – weeks)</a:t>
            </a:r>
          </a:p>
        </p:txBody>
      </p:sp>
      <p:sp>
        <p:nvSpPr>
          <p:cNvPr id="8" name="TextBox 7">
            <a:extLst>
              <a:ext uri="{FF2B5EF4-FFF2-40B4-BE49-F238E27FC236}">
                <a16:creationId xmlns:a16="http://schemas.microsoft.com/office/drawing/2014/main" id="{B581C0C1-3D3D-7D45-9AD2-824D573CCD77}"/>
              </a:ext>
            </a:extLst>
          </p:cNvPr>
          <p:cNvSpPr txBox="1"/>
          <p:nvPr/>
        </p:nvSpPr>
        <p:spPr>
          <a:xfrm>
            <a:off x="154030" y="6334035"/>
            <a:ext cx="2159679" cy="369332"/>
          </a:xfrm>
          <a:prstGeom prst="rect">
            <a:avLst/>
          </a:prstGeom>
          <a:noFill/>
        </p:spPr>
        <p:txBody>
          <a:bodyPr wrap="square" rtlCol="0">
            <a:spAutoFit/>
          </a:bodyPr>
          <a:lstStyle/>
          <a:p>
            <a:r>
              <a:rPr lang="en-US" dirty="0"/>
              <a:t>Hughes et al. (2017)</a:t>
            </a:r>
          </a:p>
        </p:txBody>
      </p:sp>
      <p:sp>
        <p:nvSpPr>
          <p:cNvPr id="10" name="TextBox 9">
            <a:extLst>
              <a:ext uri="{FF2B5EF4-FFF2-40B4-BE49-F238E27FC236}">
                <a16:creationId xmlns:a16="http://schemas.microsoft.com/office/drawing/2014/main" id="{3245BD65-A0FA-344F-9526-4C339E230043}"/>
              </a:ext>
            </a:extLst>
          </p:cNvPr>
          <p:cNvSpPr txBox="1"/>
          <p:nvPr/>
        </p:nvSpPr>
        <p:spPr>
          <a:xfrm>
            <a:off x="4959927" y="3962399"/>
            <a:ext cx="2895599" cy="1938992"/>
          </a:xfrm>
          <a:prstGeom prst="rect">
            <a:avLst/>
          </a:prstGeom>
          <a:noFill/>
        </p:spPr>
        <p:txBody>
          <a:bodyPr wrap="square" rtlCol="0">
            <a:spAutoFit/>
          </a:bodyPr>
          <a:lstStyle/>
          <a:p>
            <a:r>
              <a:rPr lang="en-US" sz="2400" i="1" dirty="0">
                <a:solidFill>
                  <a:srgbClr val="C00000"/>
                </a:solidFill>
              </a:rPr>
              <a:t>Each data point represents an individual reef on the Great Barrier Reef in May/April 2016</a:t>
            </a:r>
          </a:p>
        </p:txBody>
      </p:sp>
    </p:spTree>
    <p:extLst>
      <p:ext uri="{BB962C8B-B14F-4D97-AF65-F5344CB8AC3E}">
        <p14:creationId xmlns:p14="http://schemas.microsoft.com/office/powerpoint/2010/main" val="65141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8046-90D1-C248-9468-9D5B3B0C64AC}"/>
              </a:ext>
            </a:extLst>
          </p:cNvPr>
          <p:cNvSpPr>
            <a:spLocks noGrp="1"/>
          </p:cNvSpPr>
          <p:nvPr>
            <p:ph type="title"/>
          </p:nvPr>
        </p:nvSpPr>
        <p:spPr>
          <a:xfrm>
            <a:off x="457200" y="180045"/>
            <a:ext cx="8229600" cy="1143000"/>
          </a:xfrm>
        </p:spPr>
        <p:txBody>
          <a:bodyPr>
            <a:normAutofit fontScale="90000"/>
          </a:bodyPr>
          <a:lstStyle/>
          <a:p>
            <a:pPr algn="l"/>
            <a:r>
              <a:rPr lang="en-US" dirty="0"/>
              <a:t>Massive coral bleaching occurred during 2014–2017</a:t>
            </a:r>
          </a:p>
        </p:txBody>
      </p:sp>
      <p:pic>
        <p:nvPicPr>
          <p:cNvPr id="4" name="Picture 3">
            <a:extLst>
              <a:ext uri="{FF2B5EF4-FFF2-40B4-BE49-F238E27FC236}">
                <a16:creationId xmlns:a16="http://schemas.microsoft.com/office/drawing/2014/main" id="{0301F5E0-EBFC-8044-9173-399923F58B3A}"/>
              </a:ext>
            </a:extLst>
          </p:cNvPr>
          <p:cNvPicPr>
            <a:picLocks noChangeAspect="1"/>
          </p:cNvPicPr>
          <p:nvPr/>
        </p:nvPicPr>
        <p:blipFill>
          <a:blip r:embed="rId3"/>
          <a:stretch>
            <a:fillRect/>
          </a:stretch>
        </p:blipFill>
        <p:spPr>
          <a:xfrm>
            <a:off x="265943" y="1418897"/>
            <a:ext cx="8612114" cy="3077256"/>
          </a:xfrm>
          <a:prstGeom prst="rect">
            <a:avLst/>
          </a:prstGeom>
        </p:spPr>
      </p:pic>
      <p:sp>
        <p:nvSpPr>
          <p:cNvPr id="5" name="TextBox 4">
            <a:extLst>
              <a:ext uri="{FF2B5EF4-FFF2-40B4-BE49-F238E27FC236}">
                <a16:creationId xmlns:a16="http://schemas.microsoft.com/office/drawing/2014/main" id="{84ABFDDE-A428-9148-8ABE-58AEB917B28C}"/>
              </a:ext>
            </a:extLst>
          </p:cNvPr>
          <p:cNvSpPr txBox="1"/>
          <p:nvPr/>
        </p:nvSpPr>
        <p:spPr>
          <a:xfrm>
            <a:off x="154449" y="5030138"/>
            <a:ext cx="3176651" cy="830997"/>
          </a:xfrm>
          <a:prstGeom prst="rect">
            <a:avLst/>
          </a:prstGeom>
          <a:noFill/>
        </p:spPr>
        <p:txBody>
          <a:bodyPr wrap="square" rtlCol="0">
            <a:spAutoFit/>
          </a:bodyPr>
          <a:lstStyle/>
          <a:p>
            <a:r>
              <a:rPr lang="en-US" sz="2400" dirty="0"/>
              <a:t>DHW = Degree Heating Weeks (</a:t>
            </a:r>
            <a:r>
              <a:rPr lang="en-US" sz="2400" baseline="30000" dirty="0" err="1"/>
              <a:t>o</a:t>
            </a:r>
            <a:r>
              <a:rPr lang="en-US" sz="2400" dirty="0" err="1"/>
              <a:t>C</a:t>
            </a:r>
            <a:r>
              <a:rPr lang="en-US" sz="2400" dirty="0"/>
              <a:t> - weeks)  </a:t>
            </a:r>
          </a:p>
        </p:txBody>
      </p:sp>
      <p:sp>
        <p:nvSpPr>
          <p:cNvPr id="7" name="TextBox 6">
            <a:extLst>
              <a:ext uri="{FF2B5EF4-FFF2-40B4-BE49-F238E27FC236}">
                <a16:creationId xmlns:a16="http://schemas.microsoft.com/office/drawing/2014/main" id="{6B20D33E-D702-2E47-94E5-2AA97411D0AB}"/>
              </a:ext>
            </a:extLst>
          </p:cNvPr>
          <p:cNvSpPr txBox="1"/>
          <p:nvPr/>
        </p:nvSpPr>
        <p:spPr>
          <a:xfrm>
            <a:off x="4941098" y="5090716"/>
            <a:ext cx="1944412" cy="1569660"/>
          </a:xfrm>
          <a:prstGeom prst="rect">
            <a:avLst/>
          </a:prstGeom>
          <a:noFill/>
        </p:spPr>
        <p:txBody>
          <a:bodyPr wrap="square" rtlCol="0">
            <a:spAutoFit/>
          </a:bodyPr>
          <a:lstStyle/>
          <a:p>
            <a:pPr algn="ctr"/>
            <a:r>
              <a:rPr lang="en-US" sz="2400" dirty="0"/>
              <a:t>Coral bleaching likely</a:t>
            </a:r>
          </a:p>
          <a:p>
            <a:r>
              <a:rPr lang="en-US" sz="2400" dirty="0"/>
              <a:t>(4 &lt; DHW &lt; 8)</a:t>
            </a:r>
          </a:p>
        </p:txBody>
      </p:sp>
      <p:sp>
        <p:nvSpPr>
          <p:cNvPr id="8" name="TextBox 7">
            <a:extLst>
              <a:ext uri="{FF2B5EF4-FFF2-40B4-BE49-F238E27FC236}">
                <a16:creationId xmlns:a16="http://schemas.microsoft.com/office/drawing/2014/main" id="{D9C73868-6C07-B641-A6B8-87C59F6925F7}"/>
              </a:ext>
            </a:extLst>
          </p:cNvPr>
          <p:cNvSpPr txBox="1"/>
          <p:nvPr/>
        </p:nvSpPr>
        <p:spPr>
          <a:xfrm>
            <a:off x="7060174" y="5065369"/>
            <a:ext cx="1886603" cy="1569660"/>
          </a:xfrm>
          <a:prstGeom prst="rect">
            <a:avLst/>
          </a:prstGeom>
          <a:noFill/>
        </p:spPr>
        <p:txBody>
          <a:bodyPr wrap="square" rtlCol="0">
            <a:spAutoFit/>
          </a:bodyPr>
          <a:lstStyle/>
          <a:p>
            <a:pPr algn="ctr"/>
            <a:r>
              <a:rPr lang="en-US" sz="2400" dirty="0"/>
              <a:t>Coral mortality likely</a:t>
            </a:r>
          </a:p>
          <a:p>
            <a:pPr algn="ctr"/>
            <a:r>
              <a:rPr lang="en-US" sz="2400" dirty="0"/>
              <a:t>(8 &lt; DHW )</a:t>
            </a:r>
          </a:p>
        </p:txBody>
      </p:sp>
      <p:cxnSp>
        <p:nvCxnSpPr>
          <p:cNvPr id="9" name="Straight Arrow Connector 8">
            <a:extLst>
              <a:ext uri="{FF2B5EF4-FFF2-40B4-BE49-F238E27FC236}">
                <a16:creationId xmlns:a16="http://schemas.microsoft.com/office/drawing/2014/main" id="{25E24AD7-D217-024F-9166-8CF3AB6672D1}"/>
              </a:ext>
            </a:extLst>
          </p:cNvPr>
          <p:cNvCxnSpPr/>
          <p:nvPr/>
        </p:nvCxnSpPr>
        <p:spPr>
          <a:xfrm flipH="1">
            <a:off x="5864772" y="4477407"/>
            <a:ext cx="173421" cy="599090"/>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5B83EA6-BF1B-AB46-A464-791DB0F3B99E}"/>
              </a:ext>
            </a:extLst>
          </p:cNvPr>
          <p:cNvCxnSpPr>
            <a:cxnSpLocks/>
          </p:cNvCxnSpPr>
          <p:nvPr/>
        </p:nvCxnSpPr>
        <p:spPr>
          <a:xfrm>
            <a:off x="7642876" y="4504301"/>
            <a:ext cx="228136" cy="587652"/>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D1DE5EE-6EDA-8F4A-8A4B-2B3B591FA671}"/>
              </a:ext>
            </a:extLst>
          </p:cNvPr>
          <p:cNvSpPr/>
          <p:nvPr/>
        </p:nvSpPr>
        <p:spPr>
          <a:xfrm>
            <a:off x="3426153" y="5092332"/>
            <a:ext cx="1734770" cy="461665"/>
          </a:xfrm>
          <a:prstGeom prst="rect">
            <a:avLst/>
          </a:prstGeom>
        </p:spPr>
        <p:txBody>
          <a:bodyPr wrap="none">
            <a:spAutoFit/>
          </a:bodyPr>
          <a:lstStyle/>
          <a:p>
            <a:r>
              <a:rPr lang="en-US" sz="2400" dirty="0"/>
              <a:t>0 &lt; DHW &lt; 4</a:t>
            </a:r>
          </a:p>
        </p:txBody>
      </p:sp>
      <p:cxnSp>
        <p:nvCxnSpPr>
          <p:cNvPr id="14" name="Straight Arrow Connector 13">
            <a:extLst>
              <a:ext uri="{FF2B5EF4-FFF2-40B4-BE49-F238E27FC236}">
                <a16:creationId xmlns:a16="http://schemas.microsoft.com/office/drawing/2014/main" id="{5FFCE89F-90FF-4E47-8F3C-4D8317DB1745}"/>
              </a:ext>
            </a:extLst>
          </p:cNvPr>
          <p:cNvCxnSpPr>
            <a:cxnSpLocks/>
          </p:cNvCxnSpPr>
          <p:nvPr/>
        </p:nvCxnSpPr>
        <p:spPr>
          <a:xfrm flipH="1">
            <a:off x="4350327" y="4505116"/>
            <a:ext cx="308384" cy="565648"/>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A6C166E-80C0-8E4F-AEBA-0609ED802ACB}"/>
              </a:ext>
            </a:extLst>
          </p:cNvPr>
          <p:cNvSpPr txBox="1"/>
          <p:nvPr/>
        </p:nvSpPr>
        <p:spPr>
          <a:xfrm>
            <a:off x="121185" y="6345716"/>
            <a:ext cx="1862754" cy="369332"/>
          </a:xfrm>
          <a:prstGeom prst="rect">
            <a:avLst/>
          </a:prstGeom>
          <a:noFill/>
        </p:spPr>
        <p:txBody>
          <a:bodyPr wrap="none" rtlCol="0">
            <a:spAutoFit/>
          </a:bodyPr>
          <a:lstStyle/>
          <a:p>
            <a:r>
              <a:rPr lang="en-US" dirty="0" err="1"/>
              <a:t>Eakin</a:t>
            </a:r>
            <a:r>
              <a:rPr lang="en-US" dirty="0"/>
              <a:t> et al. (2018)</a:t>
            </a:r>
          </a:p>
        </p:txBody>
      </p:sp>
    </p:spTree>
    <p:extLst>
      <p:ext uri="{BB962C8B-B14F-4D97-AF65-F5344CB8AC3E}">
        <p14:creationId xmlns:p14="http://schemas.microsoft.com/office/powerpoint/2010/main" val="216007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632186" y="1756707"/>
            <a:ext cx="8115162" cy="4188471"/>
          </a:xfrm>
          <a:prstGeom prst="rect">
            <a:avLst/>
          </a:prstGeom>
        </p:spPr>
      </p:pic>
      <p:sp>
        <p:nvSpPr>
          <p:cNvPr id="2" name="Title 1"/>
          <p:cNvSpPr>
            <a:spLocks noGrp="1"/>
          </p:cNvSpPr>
          <p:nvPr>
            <p:ph type="title"/>
          </p:nvPr>
        </p:nvSpPr>
        <p:spPr>
          <a:xfrm>
            <a:off x="308345" y="104516"/>
            <a:ext cx="8633636" cy="722966"/>
          </a:xfrm>
        </p:spPr>
        <p:txBody>
          <a:bodyPr>
            <a:noAutofit/>
          </a:bodyPr>
          <a:lstStyle/>
          <a:p>
            <a:pPr algn="l"/>
            <a:r>
              <a:rPr lang="en-US" sz="3600" dirty="0"/>
              <a:t>Animals are moving </a:t>
            </a:r>
            <a:r>
              <a:rPr lang="en-US" sz="3600" dirty="0" err="1"/>
              <a:t>poleward</a:t>
            </a:r>
            <a:endParaRPr lang="en-US" sz="3600" dirty="0"/>
          </a:p>
        </p:txBody>
      </p:sp>
      <p:sp>
        <p:nvSpPr>
          <p:cNvPr id="12" name="TextBox 11"/>
          <p:cNvSpPr txBox="1"/>
          <p:nvPr/>
        </p:nvSpPr>
        <p:spPr>
          <a:xfrm>
            <a:off x="4042575" y="6402765"/>
            <a:ext cx="1474996" cy="307777"/>
          </a:xfrm>
          <a:prstGeom prst="rect">
            <a:avLst/>
          </a:prstGeom>
          <a:noFill/>
        </p:spPr>
        <p:txBody>
          <a:bodyPr wrap="none" rtlCol="0">
            <a:spAutoFit/>
          </a:bodyPr>
          <a:lstStyle/>
          <a:p>
            <a:r>
              <a:rPr lang="en-US" sz="1400" dirty="0"/>
              <a:t>Chen et al. (2011)</a:t>
            </a:r>
          </a:p>
        </p:txBody>
      </p:sp>
      <p:pic>
        <p:nvPicPr>
          <p:cNvPr id="3" name="Picture 2"/>
          <p:cNvPicPr>
            <a:picLocks noChangeAspect="1"/>
          </p:cNvPicPr>
          <p:nvPr/>
        </p:nvPicPr>
        <p:blipFill>
          <a:blip r:embed="rId4"/>
          <a:stretch>
            <a:fillRect/>
          </a:stretch>
        </p:blipFill>
        <p:spPr>
          <a:xfrm>
            <a:off x="6992326" y="4794324"/>
            <a:ext cx="1871064" cy="1827406"/>
          </a:xfrm>
          <a:prstGeom prst="rect">
            <a:avLst/>
          </a:prstGeom>
        </p:spPr>
      </p:pic>
      <p:pic>
        <p:nvPicPr>
          <p:cNvPr id="10" name="Picture 9"/>
          <p:cNvPicPr>
            <a:picLocks noChangeAspect="1"/>
          </p:cNvPicPr>
          <p:nvPr/>
        </p:nvPicPr>
        <p:blipFill>
          <a:blip r:embed="rId5"/>
          <a:stretch>
            <a:fillRect/>
          </a:stretch>
        </p:blipFill>
        <p:spPr>
          <a:xfrm>
            <a:off x="6538047" y="899847"/>
            <a:ext cx="2329705" cy="1265968"/>
          </a:xfrm>
          <a:prstGeom prst="rect">
            <a:avLst/>
          </a:prstGeom>
        </p:spPr>
      </p:pic>
      <p:pic>
        <p:nvPicPr>
          <p:cNvPr id="17" name="Picture 16"/>
          <p:cNvPicPr>
            <a:picLocks noChangeAspect="1"/>
          </p:cNvPicPr>
          <p:nvPr/>
        </p:nvPicPr>
        <p:blipFill>
          <a:blip r:embed="rId6"/>
          <a:stretch>
            <a:fillRect/>
          </a:stretch>
        </p:blipFill>
        <p:spPr>
          <a:xfrm>
            <a:off x="272301" y="875969"/>
            <a:ext cx="1933089" cy="1569024"/>
          </a:xfrm>
          <a:prstGeom prst="rect">
            <a:avLst/>
          </a:prstGeom>
        </p:spPr>
      </p:pic>
      <p:pic>
        <p:nvPicPr>
          <p:cNvPr id="18" name="Picture 17"/>
          <p:cNvPicPr>
            <a:picLocks noChangeAspect="1"/>
          </p:cNvPicPr>
          <p:nvPr/>
        </p:nvPicPr>
        <p:blipFill>
          <a:blip r:embed="rId7"/>
          <a:stretch>
            <a:fillRect/>
          </a:stretch>
        </p:blipFill>
        <p:spPr>
          <a:xfrm>
            <a:off x="244557" y="5068606"/>
            <a:ext cx="2784792" cy="1527284"/>
          </a:xfrm>
          <a:prstGeom prst="rect">
            <a:avLst/>
          </a:prstGeom>
        </p:spPr>
      </p:pic>
      <p:sp>
        <p:nvSpPr>
          <p:cNvPr id="21" name="TextBox 20"/>
          <p:cNvSpPr txBox="1"/>
          <p:nvPr/>
        </p:nvSpPr>
        <p:spPr>
          <a:xfrm>
            <a:off x="5287426" y="1249862"/>
            <a:ext cx="1293744" cy="461665"/>
          </a:xfrm>
          <a:prstGeom prst="rect">
            <a:avLst/>
          </a:prstGeom>
          <a:noFill/>
        </p:spPr>
        <p:txBody>
          <a:bodyPr wrap="none" rtlCol="0">
            <a:spAutoFit/>
          </a:bodyPr>
          <a:lstStyle/>
          <a:p>
            <a:r>
              <a:rPr lang="en-US" sz="2400" dirty="0"/>
              <a:t>Mollusks</a:t>
            </a:r>
          </a:p>
        </p:txBody>
      </p:sp>
      <p:sp>
        <p:nvSpPr>
          <p:cNvPr id="22" name="TextBox 21"/>
          <p:cNvSpPr txBox="1"/>
          <p:nvPr/>
        </p:nvSpPr>
        <p:spPr>
          <a:xfrm>
            <a:off x="2270699" y="1244125"/>
            <a:ext cx="812091" cy="461665"/>
          </a:xfrm>
          <a:prstGeom prst="rect">
            <a:avLst/>
          </a:prstGeom>
          <a:noFill/>
        </p:spPr>
        <p:txBody>
          <a:bodyPr wrap="none" rtlCol="0">
            <a:spAutoFit/>
          </a:bodyPr>
          <a:lstStyle/>
          <a:p>
            <a:r>
              <a:rPr lang="en-US" sz="2400" dirty="0"/>
              <a:t>Birds</a:t>
            </a:r>
          </a:p>
        </p:txBody>
      </p:sp>
      <p:sp>
        <p:nvSpPr>
          <p:cNvPr id="23" name="TextBox 22"/>
          <p:cNvSpPr txBox="1"/>
          <p:nvPr/>
        </p:nvSpPr>
        <p:spPr>
          <a:xfrm>
            <a:off x="3004654" y="5924553"/>
            <a:ext cx="1425390" cy="461665"/>
          </a:xfrm>
          <a:prstGeom prst="rect">
            <a:avLst/>
          </a:prstGeom>
          <a:noFill/>
        </p:spPr>
        <p:txBody>
          <a:bodyPr wrap="none" rtlCol="0">
            <a:spAutoFit/>
          </a:bodyPr>
          <a:lstStyle/>
          <a:p>
            <a:r>
              <a:rPr lang="en-US" sz="2400" dirty="0"/>
              <a:t>Mammals</a:t>
            </a:r>
          </a:p>
        </p:txBody>
      </p:sp>
      <p:sp>
        <p:nvSpPr>
          <p:cNvPr id="24" name="TextBox 23"/>
          <p:cNvSpPr txBox="1"/>
          <p:nvPr/>
        </p:nvSpPr>
        <p:spPr>
          <a:xfrm>
            <a:off x="5313218" y="5909595"/>
            <a:ext cx="1610537" cy="461665"/>
          </a:xfrm>
          <a:prstGeom prst="rect">
            <a:avLst/>
          </a:prstGeom>
          <a:noFill/>
        </p:spPr>
        <p:txBody>
          <a:bodyPr wrap="none" rtlCol="0">
            <a:spAutoFit/>
          </a:bodyPr>
          <a:lstStyle/>
          <a:p>
            <a:r>
              <a:rPr lang="en-US" sz="2400" dirty="0"/>
              <a:t>Arthropods</a:t>
            </a:r>
          </a:p>
        </p:txBody>
      </p:sp>
      <p:sp>
        <p:nvSpPr>
          <p:cNvPr id="20" name="Up Arrow 19"/>
          <p:cNvSpPr/>
          <p:nvPr/>
        </p:nvSpPr>
        <p:spPr>
          <a:xfrm>
            <a:off x="2944168" y="2087948"/>
            <a:ext cx="3348270" cy="1212359"/>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11 miles per decade</a:t>
            </a:r>
          </a:p>
        </p:txBody>
      </p:sp>
      <p:sp>
        <p:nvSpPr>
          <p:cNvPr id="25" name="Down Arrow 24"/>
          <p:cNvSpPr/>
          <p:nvPr/>
        </p:nvSpPr>
        <p:spPr>
          <a:xfrm>
            <a:off x="2982655" y="4416447"/>
            <a:ext cx="3338648" cy="1164248"/>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rPr>
              <a:t>11 miles per decade</a:t>
            </a:r>
          </a:p>
        </p:txBody>
      </p:sp>
    </p:spTree>
    <p:extLst>
      <p:ext uri="{BB962C8B-B14F-4D97-AF65-F5344CB8AC3E}">
        <p14:creationId xmlns:p14="http://schemas.microsoft.com/office/powerpoint/2010/main" val="9925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17" y="211138"/>
            <a:ext cx="2836333" cy="1789112"/>
          </a:xfrm>
        </p:spPr>
        <p:txBody>
          <a:bodyPr>
            <a:normAutofit fontScale="90000"/>
          </a:bodyPr>
          <a:lstStyle/>
          <a:p>
            <a:r>
              <a:rPr lang="en-US" dirty="0"/>
              <a:t>Heavy precipitation</a:t>
            </a:r>
            <a:br>
              <a:rPr lang="en-US" dirty="0"/>
            </a:br>
            <a:r>
              <a:rPr lang="en-US" dirty="0"/>
              <a:t>is increasing</a:t>
            </a:r>
          </a:p>
        </p:txBody>
      </p:sp>
      <p:pic>
        <p:nvPicPr>
          <p:cNvPr id="4" name="Content Placeholder 3"/>
          <p:cNvPicPr>
            <a:picLocks noGrp="1" noChangeAspect="1"/>
          </p:cNvPicPr>
          <p:nvPr>
            <p:ph idx="1"/>
          </p:nvPr>
        </p:nvPicPr>
        <p:blipFill rotWithShape="1">
          <a:blip r:embed="rId3"/>
          <a:srcRect l="9645" t="8092" r="10880" b="22676"/>
          <a:stretch/>
        </p:blipFill>
        <p:spPr>
          <a:xfrm>
            <a:off x="148166" y="2190750"/>
            <a:ext cx="7297822" cy="4487333"/>
          </a:xfrm>
        </p:spPr>
      </p:pic>
      <p:sp>
        <p:nvSpPr>
          <p:cNvPr id="6" name="TextBox 5"/>
          <p:cNvSpPr txBox="1"/>
          <p:nvPr/>
        </p:nvSpPr>
        <p:spPr>
          <a:xfrm>
            <a:off x="7180930" y="3267046"/>
            <a:ext cx="1681972" cy="3416320"/>
          </a:xfrm>
          <a:prstGeom prst="rect">
            <a:avLst/>
          </a:prstGeom>
          <a:solidFill>
            <a:schemeClr val="bg1"/>
          </a:solidFill>
        </p:spPr>
        <p:txBody>
          <a:bodyPr wrap="square" rtlCol="0">
            <a:spAutoFit/>
          </a:bodyPr>
          <a:lstStyle/>
          <a:p>
            <a:endParaRPr lang="en-US" sz="2400" dirty="0"/>
          </a:p>
          <a:p>
            <a:r>
              <a:rPr lang="en-US" sz="2400" dirty="0"/>
              <a:t>Change in top 1% of rainiest days from 1958 to 2012</a:t>
            </a:r>
          </a:p>
          <a:p>
            <a:endParaRPr lang="en-US" sz="2400" dirty="0"/>
          </a:p>
          <a:p>
            <a:endParaRPr lang="en-US" sz="2400" dirty="0"/>
          </a:p>
        </p:txBody>
      </p:sp>
      <p:pic>
        <p:nvPicPr>
          <p:cNvPr id="5" name="Content Placeholder 3"/>
          <p:cNvPicPr>
            <a:picLocks noChangeAspect="1"/>
          </p:cNvPicPr>
          <p:nvPr/>
        </p:nvPicPr>
        <p:blipFill>
          <a:blip r:embed="rId4"/>
          <a:srcRect t="8753" b="8753"/>
          <a:stretch>
            <a:fillRect/>
          </a:stretch>
        </p:blipFill>
        <p:spPr>
          <a:xfrm>
            <a:off x="3079750" y="219074"/>
            <a:ext cx="5783151" cy="3180511"/>
          </a:xfrm>
          <a:prstGeom prst="rect">
            <a:avLst/>
          </a:prstGeom>
        </p:spPr>
      </p:pic>
      <p:sp>
        <p:nvSpPr>
          <p:cNvPr id="7" name="Rectangle 6"/>
          <p:cNvSpPr/>
          <p:nvPr/>
        </p:nvSpPr>
        <p:spPr>
          <a:xfrm>
            <a:off x="7334883" y="6309057"/>
            <a:ext cx="1374066" cy="276999"/>
          </a:xfrm>
          <a:prstGeom prst="rect">
            <a:avLst/>
          </a:prstGeom>
        </p:spPr>
        <p:txBody>
          <a:bodyPr wrap="square">
            <a:spAutoFit/>
          </a:bodyPr>
          <a:lstStyle/>
          <a:p>
            <a:r>
              <a:rPr lang="en-US" sz="1200"/>
              <a:t>Walsh et al. </a:t>
            </a:r>
            <a:r>
              <a:rPr lang="en-US" sz="1200" dirty="0"/>
              <a:t>(2014)</a:t>
            </a:r>
          </a:p>
        </p:txBody>
      </p:sp>
      <p:sp>
        <p:nvSpPr>
          <p:cNvPr id="3" name="Rectangle 2"/>
          <p:cNvSpPr/>
          <p:nvPr/>
        </p:nvSpPr>
        <p:spPr>
          <a:xfrm>
            <a:off x="7113640" y="3143935"/>
            <a:ext cx="1595309" cy="246221"/>
          </a:xfrm>
          <a:prstGeom prst="rect">
            <a:avLst/>
          </a:prstGeom>
        </p:spPr>
        <p:txBody>
          <a:bodyPr wrap="none">
            <a:spAutoFit/>
          </a:bodyPr>
          <a:lstStyle/>
          <a:p>
            <a:r>
              <a:rPr lang="en-US" sz="1000" dirty="0" err="1">
                <a:solidFill>
                  <a:schemeClr val="bg1"/>
                </a:solidFill>
              </a:rPr>
              <a:t>Gustoflight.wordpress.com</a:t>
            </a:r>
            <a:endParaRPr lang="en-US" sz="1000" dirty="0">
              <a:solidFill>
                <a:schemeClr val="bg1"/>
              </a:solidFill>
            </a:endParaRPr>
          </a:p>
        </p:txBody>
      </p:sp>
    </p:spTree>
    <p:extLst>
      <p:ext uri="{BB962C8B-B14F-4D97-AF65-F5344CB8AC3E}">
        <p14:creationId xmlns:p14="http://schemas.microsoft.com/office/powerpoint/2010/main" val="11267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02C-34A3-9848-AB48-97100D5F7620}"/>
              </a:ext>
            </a:extLst>
          </p:cNvPr>
          <p:cNvSpPr>
            <a:spLocks noGrp="1"/>
          </p:cNvSpPr>
          <p:nvPr>
            <p:ph type="title"/>
          </p:nvPr>
        </p:nvSpPr>
        <p:spPr>
          <a:xfrm>
            <a:off x="310241" y="290966"/>
            <a:ext cx="3429001" cy="1096963"/>
          </a:xfrm>
        </p:spPr>
        <p:txBody>
          <a:bodyPr>
            <a:normAutofit/>
          </a:bodyPr>
          <a:lstStyle/>
          <a:p>
            <a:pPr algn="l"/>
            <a:r>
              <a:rPr lang="en-US" sz="3200" dirty="0"/>
              <a:t>Tree rings tell the story of drought</a:t>
            </a:r>
          </a:p>
        </p:txBody>
      </p:sp>
      <p:pic>
        <p:nvPicPr>
          <p:cNvPr id="2050" name="Picture 2" descr="Image result for how do tree rings detect drought">
            <a:extLst>
              <a:ext uri="{FF2B5EF4-FFF2-40B4-BE49-F238E27FC236}">
                <a16:creationId xmlns:a16="http://schemas.microsoft.com/office/drawing/2014/main" id="{6D7752FF-EBE2-A74C-9A87-5A6B2CD5B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24" r="1761" b="1630"/>
          <a:stretch/>
        </p:blipFill>
        <p:spPr bwMode="auto">
          <a:xfrm>
            <a:off x="4196442" y="278762"/>
            <a:ext cx="4539343" cy="4744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E7546B-9B28-B140-8DBA-F47F9E42974A}"/>
              </a:ext>
            </a:extLst>
          </p:cNvPr>
          <p:cNvSpPr txBox="1"/>
          <p:nvPr/>
        </p:nvSpPr>
        <p:spPr>
          <a:xfrm>
            <a:off x="2155371" y="2612570"/>
            <a:ext cx="2119426" cy="523220"/>
          </a:xfrm>
          <a:prstGeom prst="rect">
            <a:avLst/>
          </a:prstGeom>
          <a:noFill/>
        </p:spPr>
        <p:txBody>
          <a:bodyPr wrap="none" rtlCol="0">
            <a:spAutoFit/>
          </a:bodyPr>
          <a:lstStyle/>
          <a:p>
            <a:r>
              <a:rPr lang="en-US" sz="2800" b="1" dirty="0"/>
              <a:t>Rainy season</a:t>
            </a:r>
          </a:p>
        </p:txBody>
      </p:sp>
      <p:sp>
        <p:nvSpPr>
          <p:cNvPr id="7" name="TextBox 6">
            <a:extLst>
              <a:ext uri="{FF2B5EF4-FFF2-40B4-BE49-F238E27FC236}">
                <a16:creationId xmlns:a16="http://schemas.microsoft.com/office/drawing/2014/main" id="{85A4E549-2A74-494E-AFF4-AE626019D101}"/>
              </a:ext>
            </a:extLst>
          </p:cNvPr>
          <p:cNvSpPr txBox="1"/>
          <p:nvPr/>
        </p:nvSpPr>
        <p:spPr>
          <a:xfrm>
            <a:off x="2356758" y="3042556"/>
            <a:ext cx="1821332" cy="523220"/>
          </a:xfrm>
          <a:prstGeom prst="rect">
            <a:avLst/>
          </a:prstGeom>
          <a:noFill/>
        </p:spPr>
        <p:txBody>
          <a:bodyPr wrap="none" rtlCol="0">
            <a:spAutoFit/>
          </a:bodyPr>
          <a:lstStyle/>
          <a:p>
            <a:r>
              <a:rPr lang="en-US" sz="2800" b="1" dirty="0"/>
              <a:t>Dry season</a:t>
            </a:r>
          </a:p>
        </p:txBody>
      </p:sp>
      <p:sp>
        <p:nvSpPr>
          <p:cNvPr id="8" name="TextBox 7">
            <a:extLst>
              <a:ext uri="{FF2B5EF4-FFF2-40B4-BE49-F238E27FC236}">
                <a16:creationId xmlns:a16="http://schemas.microsoft.com/office/drawing/2014/main" id="{C2C3147F-2DDE-1D43-838F-0234EBB128CE}"/>
              </a:ext>
            </a:extLst>
          </p:cNvPr>
          <p:cNvSpPr txBox="1"/>
          <p:nvPr/>
        </p:nvSpPr>
        <p:spPr>
          <a:xfrm>
            <a:off x="2960914" y="3891643"/>
            <a:ext cx="1224822" cy="461665"/>
          </a:xfrm>
          <a:prstGeom prst="rect">
            <a:avLst/>
          </a:prstGeom>
          <a:noFill/>
        </p:spPr>
        <p:txBody>
          <a:bodyPr wrap="none" rtlCol="0">
            <a:spAutoFit/>
          </a:bodyPr>
          <a:lstStyle/>
          <a:p>
            <a:r>
              <a:rPr lang="en-US" sz="2400" dirty="0"/>
              <a:t>Fire scar</a:t>
            </a:r>
          </a:p>
        </p:txBody>
      </p:sp>
      <p:sp>
        <p:nvSpPr>
          <p:cNvPr id="9" name="TextBox 8">
            <a:extLst>
              <a:ext uri="{FF2B5EF4-FFF2-40B4-BE49-F238E27FC236}">
                <a16:creationId xmlns:a16="http://schemas.microsoft.com/office/drawing/2014/main" id="{06BC5F3D-1418-7741-810D-662B04E8F715}"/>
              </a:ext>
            </a:extLst>
          </p:cNvPr>
          <p:cNvSpPr txBox="1"/>
          <p:nvPr/>
        </p:nvSpPr>
        <p:spPr>
          <a:xfrm>
            <a:off x="2835729" y="2090057"/>
            <a:ext cx="1331134" cy="461665"/>
          </a:xfrm>
          <a:prstGeom prst="rect">
            <a:avLst/>
          </a:prstGeom>
          <a:noFill/>
        </p:spPr>
        <p:txBody>
          <a:bodyPr wrap="none" rtlCol="0">
            <a:spAutoFit/>
          </a:bodyPr>
          <a:lstStyle/>
          <a:p>
            <a:r>
              <a:rPr lang="en-US" sz="2400" dirty="0"/>
              <a:t>First year</a:t>
            </a:r>
          </a:p>
        </p:txBody>
      </p:sp>
      <p:sp>
        <p:nvSpPr>
          <p:cNvPr id="6" name="Rectangle 5">
            <a:extLst>
              <a:ext uri="{FF2B5EF4-FFF2-40B4-BE49-F238E27FC236}">
                <a16:creationId xmlns:a16="http://schemas.microsoft.com/office/drawing/2014/main" id="{255BEDD5-6BFE-374A-8539-BD3C87018F44}"/>
              </a:ext>
            </a:extLst>
          </p:cNvPr>
          <p:cNvSpPr/>
          <p:nvPr/>
        </p:nvSpPr>
        <p:spPr>
          <a:xfrm>
            <a:off x="220436" y="5261206"/>
            <a:ext cx="8703128" cy="954107"/>
          </a:xfrm>
          <a:prstGeom prst="rect">
            <a:avLst/>
          </a:prstGeom>
        </p:spPr>
        <p:txBody>
          <a:bodyPr wrap="square">
            <a:spAutoFit/>
          </a:bodyPr>
          <a:lstStyle/>
          <a:p>
            <a:pPr marL="285750" indent="-285750">
              <a:buFont typeface="Arial" panose="020B0604020202020204" pitchFamily="34" charset="0"/>
              <a:buChar char="•"/>
            </a:pPr>
            <a:r>
              <a:rPr lang="en-US" sz="2800" dirty="0"/>
              <a:t>Human influence on global droughts goes back 100 years</a:t>
            </a:r>
          </a:p>
          <a:p>
            <a:pPr marL="285750" indent="-285750">
              <a:buFont typeface="Arial" panose="020B0604020202020204" pitchFamily="34" charset="0"/>
              <a:buChar char="•"/>
            </a:pPr>
            <a:r>
              <a:rPr lang="en-US" sz="2800" dirty="0"/>
              <a:t>2012–2014 California drought worst in 1200 years</a:t>
            </a:r>
          </a:p>
        </p:txBody>
      </p:sp>
      <p:sp>
        <p:nvSpPr>
          <p:cNvPr id="3" name="TextBox 2">
            <a:extLst>
              <a:ext uri="{FF2B5EF4-FFF2-40B4-BE49-F238E27FC236}">
                <a16:creationId xmlns:a16="http://schemas.microsoft.com/office/drawing/2014/main" id="{8875C908-EF25-9746-8EB9-D380F69AF9BF}"/>
              </a:ext>
            </a:extLst>
          </p:cNvPr>
          <p:cNvSpPr txBox="1"/>
          <p:nvPr/>
        </p:nvSpPr>
        <p:spPr>
          <a:xfrm>
            <a:off x="304800" y="6333067"/>
            <a:ext cx="5694700" cy="369332"/>
          </a:xfrm>
          <a:prstGeom prst="rect">
            <a:avLst/>
          </a:prstGeom>
          <a:noFill/>
        </p:spPr>
        <p:txBody>
          <a:bodyPr wrap="none" rtlCol="0">
            <a:spAutoFit/>
          </a:bodyPr>
          <a:lstStyle/>
          <a:p>
            <a:r>
              <a:rPr lang="en-US" dirty="0"/>
              <a:t>Marvel et al. (2019) and Griffin and K.J. </a:t>
            </a:r>
            <a:r>
              <a:rPr lang="en-US" dirty="0" err="1"/>
              <a:t>Anchukaitis</a:t>
            </a:r>
            <a:r>
              <a:rPr lang="en-US" dirty="0"/>
              <a:t> (2014) </a:t>
            </a:r>
          </a:p>
        </p:txBody>
      </p:sp>
    </p:spTree>
    <p:extLst>
      <p:ext uri="{BB962C8B-B14F-4D97-AF65-F5344CB8AC3E}">
        <p14:creationId xmlns:p14="http://schemas.microsoft.com/office/powerpoint/2010/main" val="359864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93AC-02DC-D94A-A804-54CCCA1FC6C7}"/>
              </a:ext>
            </a:extLst>
          </p:cNvPr>
          <p:cNvSpPr>
            <a:spLocks noGrp="1"/>
          </p:cNvSpPr>
          <p:nvPr>
            <p:ph type="title"/>
          </p:nvPr>
        </p:nvSpPr>
        <p:spPr>
          <a:xfrm>
            <a:off x="195943" y="176667"/>
            <a:ext cx="8752114" cy="1143000"/>
          </a:xfrm>
        </p:spPr>
        <p:txBody>
          <a:bodyPr>
            <a:noAutofit/>
          </a:bodyPr>
          <a:lstStyle/>
          <a:p>
            <a:pPr algn="l"/>
            <a:r>
              <a:rPr lang="en-US" sz="3200" dirty="0"/>
              <a:t>Increasing extremes: salty areas getting saltier, fresh areas are getting fresher</a:t>
            </a:r>
          </a:p>
        </p:txBody>
      </p:sp>
      <p:pic>
        <p:nvPicPr>
          <p:cNvPr id="1026" name="Picture 2" descr="https://3c1703fe8d.site.internapcdn.net/newman/gfx/news/hires/2012/atmosphericw.jpg">
            <a:extLst>
              <a:ext uri="{FF2B5EF4-FFF2-40B4-BE49-F238E27FC236}">
                <a16:creationId xmlns:a16="http://schemas.microsoft.com/office/drawing/2014/main" id="{97D772C4-E8E7-6F4A-BF8C-383EE77BB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2" t="3385" r="1445" b="19375"/>
          <a:stretch/>
        </p:blipFill>
        <p:spPr bwMode="auto">
          <a:xfrm>
            <a:off x="452494" y="1310566"/>
            <a:ext cx="8239012" cy="4236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3c1703fe8d.site.internapcdn.net/newman/gfx/news/hires/2012/atmosphericw.jpg">
            <a:extLst>
              <a:ext uri="{FF2B5EF4-FFF2-40B4-BE49-F238E27FC236}">
                <a16:creationId xmlns:a16="http://schemas.microsoft.com/office/drawing/2014/main" id="{D2FE111B-3506-C748-A610-E5C3A64FCB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2" t="91925" r="1445"/>
          <a:stretch/>
        </p:blipFill>
        <p:spPr bwMode="auto">
          <a:xfrm>
            <a:off x="440871" y="5551714"/>
            <a:ext cx="8229600" cy="442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AAF9E6-B271-574C-8DA1-F69F1D219389}"/>
              </a:ext>
            </a:extLst>
          </p:cNvPr>
          <p:cNvSpPr txBox="1"/>
          <p:nvPr/>
        </p:nvSpPr>
        <p:spPr>
          <a:xfrm>
            <a:off x="2188029" y="6090557"/>
            <a:ext cx="5188023" cy="523220"/>
          </a:xfrm>
          <a:prstGeom prst="rect">
            <a:avLst/>
          </a:prstGeom>
          <a:noFill/>
        </p:spPr>
        <p:txBody>
          <a:bodyPr wrap="none" rtlCol="0">
            <a:spAutoFit/>
          </a:bodyPr>
          <a:lstStyle/>
          <a:p>
            <a:r>
              <a:rPr lang="en-US" sz="2800" dirty="0"/>
              <a:t>1950–2000 salinity change (g kg</a:t>
            </a:r>
            <a:r>
              <a:rPr lang="en-US" sz="2800" baseline="30000" dirty="0"/>
              <a:t>–1</a:t>
            </a:r>
            <a:r>
              <a:rPr lang="en-US" sz="2800" dirty="0"/>
              <a:t>)</a:t>
            </a:r>
          </a:p>
        </p:txBody>
      </p:sp>
      <p:sp>
        <p:nvSpPr>
          <p:cNvPr id="3" name="Rectangle 2">
            <a:extLst>
              <a:ext uri="{FF2B5EF4-FFF2-40B4-BE49-F238E27FC236}">
                <a16:creationId xmlns:a16="http://schemas.microsoft.com/office/drawing/2014/main" id="{5CCDFEF9-4707-E347-B132-1E9890EBC484}"/>
              </a:ext>
            </a:extLst>
          </p:cNvPr>
          <p:cNvSpPr/>
          <p:nvPr/>
        </p:nvSpPr>
        <p:spPr>
          <a:xfrm>
            <a:off x="135918" y="6343134"/>
            <a:ext cx="2017347" cy="369332"/>
          </a:xfrm>
          <a:prstGeom prst="rect">
            <a:avLst/>
          </a:prstGeom>
        </p:spPr>
        <p:txBody>
          <a:bodyPr wrap="none">
            <a:spAutoFit/>
          </a:bodyPr>
          <a:lstStyle/>
          <a:p>
            <a:r>
              <a:rPr lang="en-US" dirty="0" err="1"/>
              <a:t>Durack</a:t>
            </a:r>
            <a:r>
              <a:rPr lang="en-US" dirty="0"/>
              <a:t> et al. (2012)</a:t>
            </a:r>
          </a:p>
        </p:txBody>
      </p:sp>
    </p:spTree>
    <p:extLst>
      <p:ext uri="{BB962C8B-B14F-4D97-AF65-F5344CB8AC3E}">
        <p14:creationId xmlns:p14="http://schemas.microsoft.com/office/powerpoint/2010/main" val="29346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0FA8-B1C3-6A49-958A-B847CD0194CF}"/>
              </a:ext>
            </a:extLst>
          </p:cNvPr>
          <p:cNvSpPr>
            <a:spLocks noGrp="1"/>
          </p:cNvSpPr>
          <p:nvPr>
            <p:ph type="title"/>
          </p:nvPr>
        </p:nvSpPr>
        <p:spPr>
          <a:xfrm>
            <a:off x="335280" y="177102"/>
            <a:ext cx="8229600" cy="914082"/>
          </a:xfrm>
        </p:spPr>
        <p:txBody>
          <a:bodyPr/>
          <a:lstStyle/>
          <a:p>
            <a:pPr algn="l"/>
            <a:r>
              <a:rPr lang="en-US" dirty="0"/>
              <a:t>Earth is rapidly warming</a:t>
            </a:r>
          </a:p>
        </p:txBody>
      </p:sp>
      <p:pic>
        <p:nvPicPr>
          <p:cNvPr id="1026" name="Picture 2" descr="https://data.giss.nasa.gov/gistemp/graphs/graph_data/Global_Mean_Estimates_based_on_Land_and_Ocean_Data/graph.png">
            <a:extLst>
              <a:ext uri="{FF2B5EF4-FFF2-40B4-BE49-F238E27FC236}">
                <a16:creationId xmlns:a16="http://schemas.microsoft.com/office/drawing/2014/main" id="{E038E8C2-491D-D045-85F4-9A67423F4E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538" y="1227908"/>
            <a:ext cx="8800923" cy="4676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E25369-2EC3-B145-A446-FA169F01E9E0}"/>
              </a:ext>
            </a:extLst>
          </p:cNvPr>
          <p:cNvSpPr txBox="1"/>
          <p:nvPr/>
        </p:nvSpPr>
        <p:spPr>
          <a:xfrm>
            <a:off x="274320" y="6048103"/>
            <a:ext cx="8595360" cy="369332"/>
          </a:xfrm>
          <a:prstGeom prst="rect">
            <a:avLst/>
          </a:prstGeom>
          <a:noFill/>
        </p:spPr>
        <p:txBody>
          <a:bodyPr wrap="square" rtlCol="0">
            <a:spAutoFit/>
          </a:bodyPr>
          <a:lstStyle/>
          <a:p>
            <a:r>
              <a:rPr lang="en-US" dirty="0"/>
              <a:t>Source: NASA</a:t>
            </a:r>
          </a:p>
        </p:txBody>
      </p:sp>
      <p:cxnSp>
        <p:nvCxnSpPr>
          <p:cNvPr id="5" name="Straight Connector 4">
            <a:extLst>
              <a:ext uri="{FF2B5EF4-FFF2-40B4-BE49-F238E27FC236}">
                <a16:creationId xmlns:a16="http://schemas.microsoft.com/office/drawing/2014/main" id="{19DADBA0-3B35-384D-A185-218F5E3FAE96}"/>
              </a:ext>
            </a:extLst>
          </p:cNvPr>
          <p:cNvCxnSpPr>
            <a:cxnSpLocks/>
          </p:cNvCxnSpPr>
          <p:nvPr/>
        </p:nvCxnSpPr>
        <p:spPr>
          <a:xfrm>
            <a:off x="1076446" y="4051139"/>
            <a:ext cx="7488820" cy="0"/>
          </a:xfrm>
          <a:prstGeom prst="line">
            <a:avLst/>
          </a:prstGeom>
          <a:ln>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7AF703A1-E824-8A48-82DE-ADB7312A6712}"/>
              </a:ext>
            </a:extLst>
          </p:cNvPr>
          <p:cNvSpPr/>
          <p:nvPr/>
        </p:nvSpPr>
        <p:spPr>
          <a:xfrm>
            <a:off x="6524234" y="4436527"/>
            <a:ext cx="2021772" cy="369332"/>
          </a:xfrm>
          <a:prstGeom prst="rect">
            <a:avLst/>
          </a:prstGeom>
        </p:spPr>
        <p:txBody>
          <a:bodyPr wrap="none">
            <a:spAutoFit/>
          </a:bodyPr>
          <a:lstStyle/>
          <a:p>
            <a:r>
              <a:rPr lang="en-US" b="1" dirty="0">
                <a:solidFill>
                  <a:srgbClr val="00B050"/>
                </a:solidFill>
              </a:rPr>
              <a:t>1951–1980 average</a:t>
            </a:r>
          </a:p>
        </p:txBody>
      </p:sp>
      <p:sp>
        <p:nvSpPr>
          <p:cNvPr id="8" name="Rectangle 7">
            <a:extLst>
              <a:ext uri="{FF2B5EF4-FFF2-40B4-BE49-F238E27FC236}">
                <a16:creationId xmlns:a16="http://schemas.microsoft.com/office/drawing/2014/main" id="{CBBEBF89-D38F-E14A-B7DF-405288BA4389}"/>
              </a:ext>
            </a:extLst>
          </p:cNvPr>
          <p:cNvSpPr/>
          <p:nvPr/>
        </p:nvSpPr>
        <p:spPr>
          <a:xfrm>
            <a:off x="4062714" y="4853215"/>
            <a:ext cx="2372810" cy="369332"/>
          </a:xfrm>
          <a:prstGeom prst="rect">
            <a:avLst/>
          </a:prstGeom>
        </p:spPr>
        <p:txBody>
          <a:bodyPr wrap="square">
            <a:spAutoFit/>
          </a:bodyPr>
          <a:lstStyle/>
          <a:p>
            <a:r>
              <a:rPr lang="en-US" b="1" dirty="0">
                <a:solidFill>
                  <a:srgbClr val="0070C0"/>
                </a:solidFill>
              </a:rPr>
              <a:t>95% confidence range</a:t>
            </a:r>
          </a:p>
        </p:txBody>
      </p:sp>
      <p:cxnSp>
        <p:nvCxnSpPr>
          <p:cNvPr id="10" name="Straight Arrow Connector 9">
            <a:extLst>
              <a:ext uri="{FF2B5EF4-FFF2-40B4-BE49-F238E27FC236}">
                <a16:creationId xmlns:a16="http://schemas.microsoft.com/office/drawing/2014/main" id="{FACF4029-EBAD-B444-8706-9817A22FCD62}"/>
              </a:ext>
            </a:extLst>
          </p:cNvPr>
          <p:cNvCxnSpPr>
            <a:cxnSpLocks/>
          </p:cNvCxnSpPr>
          <p:nvPr/>
        </p:nvCxnSpPr>
        <p:spPr>
          <a:xfrm flipV="1">
            <a:off x="4722471" y="4514127"/>
            <a:ext cx="1" cy="358815"/>
          </a:xfrm>
          <a:prstGeom prst="straightConnector1">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5BAEE9A-9EEB-5F40-9CE0-1EB7A85D4BB6}"/>
              </a:ext>
            </a:extLst>
          </p:cNvPr>
          <p:cNvCxnSpPr>
            <a:cxnSpLocks/>
          </p:cNvCxnSpPr>
          <p:nvPr/>
        </p:nvCxnSpPr>
        <p:spPr>
          <a:xfrm flipV="1">
            <a:off x="7525473" y="4076218"/>
            <a:ext cx="1" cy="358815"/>
          </a:xfrm>
          <a:prstGeom prst="straightConnector1">
            <a:avLst/>
          </a:prstGeom>
          <a:ln w="635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16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28EA6-F732-934B-8AD9-D3CD42B39FBE}"/>
              </a:ext>
            </a:extLst>
          </p:cNvPr>
          <p:cNvSpPr>
            <a:spLocks noGrp="1"/>
          </p:cNvSpPr>
          <p:nvPr>
            <p:ph idx="1"/>
          </p:nvPr>
        </p:nvSpPr>
        <p:spPr>
          <a:xfrm>
            <a:off x="277586" y="195942"/>
            <a:ext cx="8229600" cy="996043"/>
          </a:xfrm>
        </p:spPr>
        <p:txBody>
          <a:bodyPr>
            <a:normAutofit lnSpcReduction="10000"/>
          </a:bodyPr>
          <a:lstStyle/>
          <a:p>
            <a:pPr marL="0" indent="0">
              <a:buNone/>
            </a:pPr>
            <a:r>
              <a:rPr lang="en-US" dirty="0"/>
              <a:t>Record high ocean temperatures intensified Harvey and increased its flooding rains on land</a:t>
            </a:r>
          </a:p>
        </p:txBody>
      </p:sp>
      <p:pic>
        <p:nvPicPr>
          <p:cNvPr id="4" name="Picture 3">
            <a:extLst>
              <a:ext uri="{FF2B5EF4-FFF2-40B4-BE49-F238E27FC236}">
                <a16:creationId xmlns:a16="http://schemas.microsoft.com/office/drawing/2014/main" id="{F252C405-F37F-CF46-B787-CE70A12D4FEF}"/>
              </a:ext>
            </a:extLst>
          </p:cNvPr>
          <p:cNvPicPr>
            <a:picLocks noChangeAspect="1"/>
          </p:cNvPicPr>
          <p:nvPr/>
        </p:nvPicPr>
        <p:blipFill>
          <a:blip r:embed="rId3"/>
          <a:stretch>
            <a:fillRect/>
          </a:stretch>
        </p:blipFill>
        <p:spPr>
          <a:xfrm>
            <a:off x="2865812" y="1192283"/>
            <a:ext cx="6051665" cy="5496380"/>
          </a:xfrm>
          <a:prstGeom prst="rect">
            <a:avLst/>
          </a:prstGeom>
        </p:spPr>
      </p:pic>
      <p:sp>
        <p:nvSpPr>
          <p:cNvPr id="5" name="Rectangle 4">
            <a:extLst>
              <a:ext uri="{FF2B5EF4-FFF2-40B4-BE49-F238E27FC236}">
                <a16:creationId xmlns:a16="http://schemas.microsoft.com/office/drawing/2014/main" id="{E48E7355-3529-A64A-A2F5-242E54FFF67A}"/>
              </a:ext>
            </a:extLst>
          </p:cNvPr>
          <p:cNvSpPr/>
          <p:nvPr/>
        </p:nvSpPr>
        <p:spPr>
          <a:xfrm>
            <a:off x="359229" y="1397675"/>
            <a:ext cx="2302328" cy="3970318"/>
          </a:xfrm>
          <a:prstGeom prst="rect">
            <a:avLst/>
          </a:prstGeom>
        </p:spPr>
        <p:txBody>
          <a:bodyPr wrap="square">
            <a:spAutoFit/>
          </a:bodyPr>
          <a:lstStyle/>
          <a:p>
            <a:r>
              <a:rPr lang="en-US" sz="2800" dirty="0"/>
              <a:t>“Harvey could not have produced so much rain without human-induced climate change”</a:t>
            </a:r>
          </a:p>
        </p:txBody>
      </p:sp>
      <p:sp>
        <p:nvSpPr>
          <p:cNvPr id="6" name="TextBox 5">
            <a:extLst>
              <a:ext uri="{FF2B5EF4-FFF2-40B4-BE49-F238E27FC236}">
                <a16:creationId xmlns:a16="http://schemas.microsoft.com/office/drawing/2014/main" id="{D2ED7214-B61A-2840-8874-49F52CB4D169}"/>
              </a:ext>
            </a:extLst>
          </p:cNvPr>
          <p:cNvSpPr txBox="1"/>
          <p:nvPr/>
        </p:nvSpPr>
        <p:spPr>
          <a:xfrm>
            <a:off x="244929" y="6270171"/>
            <a:ext cx="2293320" cy="369332"/>
          </a:xfrm>
          <a:prstGeom prst="rect">
            <a:avLst/>
          </a:prstGeom>
          <a:noFill/>
        </p:spPr>
        <p:txBody>
          <a:bodyPr wrap="none" rtlCol="0">
            <a:spAutoFit/>
          </a:bodyPr>
          <a:lstStyle/>
          <a:p>
            <a:r>
              <a:rPr lang="en-US" dirty="0"/>
              <a:t>Trenberth et al. (2018)</a:t>
            </a:r>
          </a:p>
        </p:txBody>
      </p:sp>
    </p:spTree>
    <p:extLst>
      <p:ext uri="{BB962C8B-B14F-4D97-AF65-F5344CB8AC3E}">
        <p14:creationId xmlns:p14="http://schemas.microsoft.com/office/powerpoint/2010/main" val="371934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EEC6-7C6F-9340-88F1-6E591958E4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BF6F0E-3760-B447-A2C1-F5CFAA91B45D}"/>
              </a:ext>
            </a:extLst>
          </p:cNvPr>
          <p:cNvSpPr>
            <a:spLocks noGrp="1"/>
          </p:cNvSpPr>
          <p:nvPr>
            <p:ph idx="1"/>
          </p:nvPr>
        </p:nvSpPr>
        <p:spPr/>
        <p:txBody>
          <a:bodyPr/>
          <a:lstStyle/>
          <a:p>
            <a:endParaRPr lang="en-US"/>
          </a:p>
        </p:txBody>
      </p:sp>
      <p:pic>
        <p:nvPicPr>
          <p:cNvPr id="2050" name="Picture 2" descr="Image result for hurricane maria images">
            <a:extLst>
              <a:ext uri="{FF2B5EF4-FFF2-40B4-BE49-F238E27FC236}">
                <a16:creationId xmlns:a16="http://schemas.microsoft.com/office/drawing/2014/main" id="{77C3F8E1-BA4C-AB4F-B212-8A92791A6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42" r="12542"/>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72987A-FAA0-A04D-83F8-5FCDE76A590D}"/>
              </a:ext>
            </a:extLst>
          </p:cNvPr>
          <p:cNvSpPr/>
          <p:nvPr/>
        </p:nvSpPr>
        <p:spPr>
          <a:xfrm>
            <a:off x="820662" y="16933"/>
            <a:ext cx="7739743" cy="1015663"/>
          </a:xfrm>
          <a:prstGeom prst="rect">
            <a:avLst/>
          </a:prstGeom>
          <a:solidFill>
            <a:schemeClr val="bg1">
              <a:alpha val="0"/>
            </a:schemeClr>
          </a:solidFill>
        </p:spPr>
        <p:txBody>
          <a:bodyPr wrap="square">
            <a:spAutoFit/>
          </a:bodyPr>
          <a:lstStyle/>
          <a:p>
            <a:r>
              <a:rPr lang="en-US" sz="3000" b="1" dirty="0">
                <a:latin typeface="+mj-lt"/>
                <a:ea typeface="Calibri" panose="020F0502020204030204" pitchFamily="34" charset="0"/>
              </a:rPr>
              <a:t>Maria's rain magnitude nearly five times more likely to occur today than in the 1950s</a:t>
            </a:r>
            <a:r>
              <a:rPr lang="en-US" sz="3000" b="1" dirty="0">
                <a:latin typeface="+mj-lt"/>
              </a:rPr>
              <a:t> </a:t>
            </a:r>
          </a:p>
        </p:txBody>
      </p:sp>
      <p:sp>
        <p:nvSpPr>
          <p:cNvPr id="5" name="TextBox 4">
            <a:extLst>
              <a:ext uri="{FF2B5EF4-FFF2-40B4-BE49-F238E27FC236}">
                <a16:creationId xmlns:a16="http://schemas.microsoft.com/office/drawing/2014/main" id="{5F4DB844-B4DF-0D42-B12F-C55B77628A11}"/>
              </a:ext>
            </a:extLst>
          </p:cNvPr>
          <p:cNvSpPr txBox="1"/>
          <p:nvPr/>
        </p:nvSpPr>
        <p:spPr>
          <a:xfrm>
            <a:off x="4927599" y="6211669"/>
            <a:ext cx="1456267" cy="646331"/>
          </a:xfrm>
          <a:prstGeom prst="rect">
            <a:avLst/>
          </a:prstGeom>
          <a:noFill/>
        </p:spPr>
        <p:txBody>
          <a:bodyPr wrap="square" rtlCol="0">
            <a:spAutoFit/>
          </a:bodyPr>
          <a:lstStyle/>
          <a:p>
            <a:r>
              <a:rPr lang="en-US" dirty="0" err="1"/>
              <a:t>Keelings</a:t>
            </a:r>
            <a:r>
              <a:rPr lang="en-US" dirty="0"/>
              <a:t> et al. (2019)</a:t>
            </a:r>
          </a:p>
        </p:txBody>
      </p:sp>
    </p:spTree>
    <p:extLst>
      <p:ext uri="{BB962C8B-B14F-4D97-AF65-F5344CB8AC3E}">
        <p14:creationId xmlns:p14="http://schemas.microsoft.com/office/powerpoint/2010/main" val="338267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4424B-475E-B048-9A10-EFE4ABE74D96}"/>
              </a:ext>
            </a:extLst>
          </p:cNvPr>
          <p:cNvPicPr>
            <a:picLocks noChangeAspect="1"/>
          </p:cNvPicPr>
          <p:nvPr/>
        </p:nvPicPr>
        <p:blipFill>
          <a:blip r:embed="rId3"/>
          <a:stretch>
            <a:fillRect/>
          </a:stretch>
        </p:blipFill>
        <p:spPr>
          <a:xfrm>
            <a:off x="3164948" y="185510"/>
            <a:ext cx="5694738" cy="6182179"/>
          </a:xfrm>
          <a:prstGeom prst="rect">
            <a:avLst/>
          </a:prstGeom>
        </p:spPr>
      </p:pic>
      <p:sp>
        <p:nvSpPr>
          <p:cNvPr id="5" name="Rectangle 4">
            <a:extLst>
              <a:ext uri="{FF2B5EF4-FFF2-40B4-BE49-F238E27FC236}">
                <a16:creationId xmlns:a16="http://schemas.microsoft.com/office/drawing/2014/main" id="{CC6A228D-E44E-5449-844D-C4CA7F3E3208}"/>
              </a:ext>
            </a:extLst>
          </p:cNvPr>
          <p:cNvSpPr/>
          <p:nvPr/>
        </p:nvSpPr>
        <p:spPr>
          <a:xfrm>
            <a:off x="211667" y="263479"/>
            <a:ext cx="2988129" cy="2554545"/>
          </a:xfrm>
          <a:prstGeom prst="rect">
            <a:avLst/>
          </a:prstGeom>
        </p:spPr>
        <p:txBody>
          <a:bodyPr wrap="square">
            <a:spAutoFit/>
          </a:bodyPr>
          <a:lstStyle/>
          <a:p>
            <a:r>
              <a:rPr lang="en-US" sz="3200" dirty="0"/>
              <a:t>In the US West, climate change has doubled the area burned by forest fires</a:t>
            </a:r>
          </a:p>
        </p:txBody>
      </p:sp>
      <p:sp>
        <p:nvSpPr>
          <p:cNvPr id="6" name="TextBox 5">
            <a:extLst>
              <a:ext uri="{FF2B5EF4-FFF2-40B4-BE49-F238E27FC236}">
                <a16:creationId xmlns:a16="http://schemas.microsoft.com/office/drawing/2014/main" id="{11ACAE4F-A8D7-7142-B784-5478414D23D5}"/>
              </a:ext>
            </a:extLst>
          </p:cNvPr>
          <p:cNvSpPr txBox="1"/>
          <p:nvPr/>
        </p:nvSpPr>
        <p:spPr>
          <a:xfrm>
            <a:off x="3347357" y="832758"/>
            <a:ext cx="2139496" cy="461665"/>
          </a:xfrm>
          <a:prstGeom prst="rect">
            <a:avLst/>
          </a:prstGeom>
          <a:solidFill>
            <a:schemeClr val="bg1"/>
          </a:solidFill>
        </p:spPr>
        <p:txBody>
          <a:bodyPr wrap="none" rtlCol="0">
            <a:spAutoFit/>
          </a:bodyPr>
          <a:lstStyle/>
          <a:p>
            <a:r>
              <a:rPr lang="en-US" sz="2400" dirty="0"/>
              <a:t>25 million acres</a:t>
            </a:r>
          </a:p>
        </p:txBody>
      </p:sp>
      <p:sp>
        <p:nvSpPr>
          <p:cNvPr id="7" name="TextBox 6">
            <a:extLst>
              <a:ext uri="{FF2B5EF4-FFF2-40B4-BE49-F238E27FC236}">
                <a16:creationId xmlns:a16="http://schemas.microsoft.com/office/drawing/2014/main" id="{F36EFCE1-B092-444E-8126-A8132AB5B5CD}"/>
              </a:ext>
            </a:extLst>
          </p:cNvPr>
          <p:cNvSpPr txBox="1"/>
          <p:nvPr/>
        </p:nvSpPr>
        <p:spPr>
          <a:xfrm>
            <a:off x="3369128" y="1801586"/>
            <a:ext cx="495649" cy="461665"/>
          </a:xfrm>
          <a:prstGeom prst="rect">
            <a:avLst/>
          </a:prstGeom>
          <a:solidFill>
            <a:schemeClr val="bg1"/>
          </a:solidFill>
        </p:spPr>
        <p:txBody>
          <a:bodyPr wrap="none" rtlCol="0">
            <a:spAutoFit/>
          </a:bodyPr>
          <a:lstStyle/>
          <a:p>
            <a:r>
              <a:rPr lang="en-US" sz="2400" dirty="0"/>
              <a:t>20</a:t>
            </a:r>
          </a:p>
        </p:txBody>
      </p:sp>
      <p:sp>
        <p:nvSpPr>
          <p:cNvPr id="8" name="TextBox 7">
            <a:extLst>
              <a:ext uri="{FF2B5EF4-FFF2-40B4-BE49-F238E27FC236}">
                <a16:creationId xmlns:a16="http://schemas.microsoft.com/office/drawing/2014/main" id="{203302F1-C6FB-1144-B61A-09C328229B55}"/>
              </a:ext>
            </a:extLst>
          </p:cNvPr>
          <p:cNvSpPr txBox="1"/>
          <p:nvPr/>
        </p:nvSpPr>
        <p:spPr>
          <a:xfrm>
            <a:off x="3390899" y="2803072"/>
            <a:ext cx="495649" cy="461665"/>
          </a:xfrm>
          <a:prstGeom prst="rect">
            <a:avLst/>
          </a:prstGeom>
          <a:solidFill>
            <a:schemeClr val="bg1"/>
          </a:solidFill>
        </p:spPr>
        <p:txBody>
          <a:bodyPr wrap="none" rtlCol="0">
            <a:spAutoFit/>
          </a:bodyPr>
          <a:lstStyle/>
          <a:p>
            <a:r>
              <a:rPr lang="en-US" sz="2400" dirty="0"/>
              <a:t>15</a:t>
            </a:r>
          </a:p>
        </p:txBody>
      </p:sp>
      <p:sp>
        <p:nvSpPr>
          <p:cNvPr id="9" name="TextBox 8">
            <a:extLst>
              <a:ext uri="{FF2B5EF4-FFF2-40B4-BE49-F238E27FC236}">
                <a16:creationId xmlns:a16="http://schemas.microsoft.com/office/drawing/2014/main" id="{B5C87476-BCE7-C044-BA6B-1EAF4BEA84E5}"/>
              </a:ext>
            </a:extLst>
          </p:cNvPr>
          <p:cNvSpPr txBox="1"/>
          <p:nvPr/>
        </p:nvSpPr>
        <p:spPr>
          <a:xfrm>
            <a:off x="3380013" y="3755572"/>
            <a:ext cx="495649" cy="461665"/>
          </a:xfrm>
          <a:prstGeom prst="rect">
            <a:avLst/>
          </a:prstGeom>
          <a:solidFill>
            <a:schemeClr val="bg1"/>
          </a:solidFill>
        </p:spPr>
        <p:txBody>
          <a:bodyPr wrap="none" rtlCol="0">
            <a:spAutoFit/>
          </a:bodyPr>
          <a:lstStyle/>
          <a:p>
            <a:r>
              <a:rPr lang="en-US" sz="2400" dirty="0"/>
              <a:t>10</a:t>
            </a:r>
          </a:p>
        </p:txBody>
      </p:sp>
      <p:sp>
        <p:nvSpPr>
          <p:cNvPr id="10" name="TextBox 9">
            <a:extLst>
              <a:ext uri="{FF2B5EF4-FFF2-40B4-BE49-F238E27FC236}">
                <a16:creationId xmlns:a16="http://schemas.microsoft.com/office/drawing/2014/main" id="{44163EDA-8CA3-3145-89AC-89EFEE9B55B8}"/>
              </a:ext>
            </a:extLst>
          </p:cNvPr>
          <p:cNvSpPr txBox="1"/>
          <p:nvPr/>
        </p:nvSpPr>
        <p:spPr>
          <a:xfrm>
            <a:off x="3450771" y="4724400"/>
            <a:ext cx="340158" cy="461665"/>
          </a:xfrm>
          <a:prstGeom prst="rect">
            <a:avLst/>
          </a:prstGeom>
          <a:solidFill>
            <a:schemeClr val="bg1"/>
          </a:solidFill>
        </p:spPr>
        <p:txBody>
          <a:bodyPr wrap="none" rtlCol="0">
            <a:spAutoFit/>
          </a:bodyPr>
          <a:lstStyle/>
          <a:p>
            <a:r>
              <a:rPr lang="en-US" sz="2400" dirty="0"/>
              <a:t>5</a:t>
            </a:r>
          </a:p>
        </p:txBody>
      </p:sp>
      <p:sp>
        <p:nvSpPr>
          <p:cNvPr id="11" name="TextBox 10">
            <a:extLst>
              <a:ext uri="{FF2B5EF4-FFF2-40B4-BE49-F238E27FC236}">
                <a16:creationId xmlns:a16="http://schemas.microsoft.com/office/drawing/2014/main" id="{E88D4C66-6A82-944A-8F1C-F0B9062E265A}"/>
              </a:ext>
            </a:extLst>
          </p:cNvPr>
          <p:cNvSpPr txBox="1"/>
          <p:nvPr/>
        </p:nvSpPr>
        <p:spPr>
          <a:xfrm>
            <a:off x="3461657" y="5644243"/>
            <a:ext cx="506185" cy="461665"/>
          </a:xfrm>
          <a:prstGeom prst="rect">
            <a:avLst/>
          </a:prstGeom>
          <a:solidFill>
            <a:schemeClr val="bg1"/>
          </a:solidFill>
        </p:spPr>
        <p:txBody>
          <a:bodyPr wrap="square" rtlCol="0">
            <a:spAutoFit/>
          </a:bodyPr>
          <a:lstStyle/>
          <a:p>
            <a:r>
              <a:rPr lang="en-US" sz="2400" dirty="0"/>
              <a:t>0</a:t>
            </a:r>
          </a:p>
        </p:txBody>
      </p:sp>
      <p:sp>
        <p:nvSpPr>
          <p:cNvPr id="12" name="TextBox 11">
            <a:extLst>
              <a:ext uri="{FF2B5EF4-FFF2-40B4-BE49-F238E27FC236}">
                <a16:creationId xmlns:a16="http://schemas.microsoft.com/office/drawing/2014/main" id="{6333B4CB-B22C-F94E-AD86-B356BDF1F2F5}"/>
              </a:ext>
            </a:extLst>
          </p:cNvPr>
          <p:cNvSpPr txBox="1"/>
          <p:nvPr/>
        </p:nvSpPr>
        <p:spPr>
          <a:xfrm>
            <a:off x="5864981" y="278192"/>
            <a:ext cx="2573910" cy="461665"/>
          </a:xfrm>
          <a:prstGeom prst="rect">
            <a:avLst/>
          </a:prstGeom>
          <a:solidFill>
            <a:schemeClr val="bg1"/>
          </a:solidFill>
        </p:spPr>
        <p:txBody>
          <a:bodyPr wrap="none" rtlCol="0">
            <a:spAutoFit/>
          </a:bodyPr>
          <a:lstStyle/>
          <a:p>
            <a:r>
              <a:rPr lang="en-US" sz="2400" dirty="0"/>
              <a:t>Actual area burned</a:t>
            </a:r>
          </a:p>
        </p:txBody>
      </p:sp>
      <p:pic>
        <p:nvPicPr>
          <p:cNvPr id="1026" name="Picture 2" descr="Image result for climate and wildfire">
            <a:extLst>
              <a:ext uri="{FF2B5EF4-FFF2-40B4-BE49-F238E27FC236}">
                <a16:creationId xmlns:a16="http://schemas.microsoft.com/office/drawing/2014/main" id="{B0511B51-1B6D-AD46-9052-2DBB81C4F4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96" r="20161"/>
          <a:stretch/>
        </p:blipFill>
        <p:spPr bwMode="auto">
          <a:xfrm>
            <a:off x="261258" y="2854476"/>
            <a:ext cx="2702075" cy="35327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661E1C-1759-C64D-93F7-AC9C436D2DCC}"/>
              </a:ext>
            </a:extLst>
          </p:cNvPr>
          <p:cNvSpPr/>
          <p:nvPr/>
        </p:nvSpPr>
        <p:spPr>
          <a:xfrm>
            <a:off x="3119304" y="6360067"/>
            <a:ext cx="2965107" cy="369332"/>
          </a:xfrm>
          <a:prstGeom prst="rect">
            <a:avLst/>
          </a:prstGeom>
        </p:spPr>
        <p:txBody>
          <a:bodyPr wrap="none">
            <a:spAutoFit/>
          </a:bodyPr>
          <a:lstStyle/>
          <a:p>
            <a:r>
              <a:rPr lang="en-US" dirty="0" err="1"/>
              <a:t>Abatzoglou</a:t>
            </a:r>
            <a:r>
              <a:rPr lang="en-US" dirty="0"/>
              <a:t> &amp; Williams (2016)</a:t>
            </a:r>
          </a:p>
        </p:txBody>
      </p:sp>
    </p:spTree>
    <p:extLst>
      <p:ext uri="{BB962C8B-B14F-4D97-AF65-F5344CB8AC3E}">
        <p14:creationId xmlns:p14="http://schemas.microsoft.com/office/powerpoint/2010/main" val="156324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DD97-25D1-0D44-88D0-14B644A967A8}"/>
              </a:ext>
            </a:extLst>
          </p:cNvPr>
          <p:cNvSpPr>
            <a:spLocks noGrp="1"/>
          </p:cNvSpPr>
          <p:nvPr>
            <p:ph type="title"/>
          </p:nvPr>
        </p:nvSpPr>
        <p:spPr>
          <a:xfrm>
            <a:off x="293914" y="1567543"/>
            <a:ext cx="3902529" cy="1616528"/>
          </a:xfrm>
        </p:spPr>
        <p:txBody>
          <a:bodyPr>
            <a:normAutofit/>
          </a:bodyPr>
          <a:lstStyle/>
          <a:p>
            <a:pPr algn="l"/>
            <a:r>
              <a:rPr lang="en-US" sz="3200" dirty="0"/>
              <a:t>Increasing wealth gap among countries due to climate change</a:t>
            </a:r>
          </a:p>
        </p:txBody>
      </p:sp>
      <p:pic>
        <p:nvPicPr>
          <p:cNvPr id="2050" name="Picture 2" descr="https://static01.nyt.com/images/2019/04/19/science/19CLI-econ-2/merlin_133969712_fe9c0a31-0989-4f47-b863-347a4ec35301-articleLarge.jpg?quality=75&amp;auto=webp&amp;disable=upscale">
            <a:extLst>
              <a:ext uri="{FF2B5EF4-FFF2-40B4-BE49-F238E27FC236}">
                <a16:creationId xmlns:a16="http://schemas.microsoft.com/office/drawing/2014/main" id="{D1F4C897-84A7-F340-B2DE-F7E669D3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943" y="301171"/>
            <a:ext cx="4446814" cy="2964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73143A-4D27-E04D-9EB6-9FB553F3CD53}"/>
              </a:ext>
            </a:extLst>
          </p:cNvPr>
          <p:cNvSpPr txBox="1"/>
          <p:nvPr/>
        </p:nvSpPr>
        <p:spPr>
          <a:xfrm>
            <a:off x="1143000" y="669471"/>
            <a:ext cx="3045257" cy="523220"/>
          </a:xfrm>
          <a:prstGeom prst="rect">
            <a:avLst/>
          </a:prstGeom>
          <a:noFill/>
        </p:spPr>
        <p:txBody>
          <a:bodyPr wrap="none" rtlCol="0">
            <a:spAutoFit/>
          </a:bodyPr>
          <a:lstStyle/>
          <a:p>
            <a:r>
              <a:rPr lang="en-US" sz="2800" dirty="0"/>
              <a:t>Norway: 34% richer</a:t>
            </a:r>
          </a:p>
        </p:txBody>
      </p:sp>
      <p:pic>
        <p:nvPicPr>
          <p:cNvPr id="2052" name="Picture 4" descr="https://static01.nyt.com/images/2019/04/19/science/19CLI-econ-3/merlin_150659892_731bb644-2e9c-4755-a2b5-c4445d329051-articleLarge.jpg?quality=75&amp;auto=webp&amp;disable=upscale">
            <a:extLst>
              <a:ext uri="{FF2B5EF4-FFF2-40B4-BE49-F238E27FC236}">
                <a16:creationId xmlns:a16="http://schemas.microsoft.com/office/drawing/2014/main" id="{A974090D-0792-1C47-9082-03391843A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3429000"/>
            <a:ext cx="4822371" cy="3222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DCE599-10B1-DA4F-BCC2-BC909D5446A6}"/>
              </a:ext>
            </a:extLst>
          </p:cNvPr>
          <p:cNvSpPr txBox="1"/>
          <p:nvPr/>
        </p:nvSpPr>
        <p:spPr>
          <a:xfrm>
            <a:off x="5655129" y="5132613"/>
            <a:ext cx="3092834" cy="523220"/>
          </a:xfrm>
          <a:prstGeom prst="rect">
            <a:avLst/>
          </a:prstGeom>
          <a:noFill/>
        </p:spPr>
        <p:txBody>
          <a:bodyPr wrap="none" rtlCol="0">
            <a:spAutoFit/>
          </a:bodyPr>
          <a:lstStyle/>
          <a:p>
            <a:r>
              <a:rPr lang="en-US" sz="2800" dirty="0"/>
              <a:t>Nigeria: 29% poorer</a:t>
            </a:r>
          </a:p>
        </p:txBody>
      </p:sp>
      <p:sp>
        <p:nvSpPr>
          <p:cNvPr id="3" name="Rectangle 2">
            <a:extLst>
              <a:ext uri="{FF2B5EF4-FFF2-40B4-BE49-F238E27FC236}">
                <a16:creationId xmlns:a16="http://schemas.microsoft.com/office/drawing/2014/main" id="{CA194870-BCE5-3548-9892-6160C7808B86}"/>
              </a:ext>
            </a:extLst>
          </p:cNvPr>
          <p:cNvSpPr/>
          <p:nvPr/>
        </p:nvSpPr>
        <p:spPr>
          <a:xfrm>
            <a:off x="6122981" y="6326202"/>
            <a:ext cx="2799741" cy="369332"/>
          </a:xfrm>
          <a:prstGeom prst="rect">
            <a:avLst/>
          </a:prstGeom>
        </p:spPr>
        <p:txBody>
          <a:bodyPr wrap="none">
            <a:spAutoFit/>
          </a:bodyPr>
          <a:lstStyle/>
          <a:p>
            <a:r>
              <a:rPr lang="en-US" dirty="0" err="1"/>
              <a:t>Diffenbaugh</a:t>
            </a:r>
            <a:r>
              <a:rPr lang="en-US" dirty="0"/>
              <a:t> &amp; Burke (2019)</a:t>
            </a:r>
          </a:p>
        </p:txBody>
      </p:sp>
    </p:spTree>
    <p:extLst>
      <p:ext uri="{BB962C8B-B14F-4D97-AF65-F5344CB8AC3E}">
        <p14:creationId xmlns:p14="http://schemas.microsoft.com/office/powerpoint/2010/main" val="1395860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9504-FE51-D04D-9F13-C360AF05CD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37072F-DC02-764A-9E0B-C07C7B111615}"/>
              </a:ext>
            </a:extLst>
          </p:cNvPr>
          <p:cNvSpPr>
            <a:spLocks noGrp="1"/>
          </p:cNvSpPr>
          <p:nvPr>
            <p:ph idx="1"/>
          </p:nvPr>
        </p:nvSpPr>
        <p:spPr/>
        <p:txBody>
          <a:bodyPr/>
          <a:lstStyle/>
          <a:p>
            <a:endParaRPr lang="en-US" dirty="0"/>
          </a:p>
        </p:txBody>
      </p:sp>
      <p:pic>
        <p:nvPicPr>
          <p:cNvPr id="5122" name="Picture 2" descr="http://climatecommunication.yale.edu/wp-content/uploads/2019/02/Opinions5yrTrend.png">
            <a:extLst>
              <a:ext uri="{FF2B5EF4-FFF2-40B4-BE49-F238E27FC236}">
                <a16:creationId xmlns:a16="http://schemas.microsoft.com/office/drawing/2014/main" id="{EDAAE766-DFC5-D24A-97E3-57B7FFD8A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124"/>
          <a:stretch/>
        </p:blipFill>
        <p:spPr bwMode="auto">
          <a:xfrm>
            <a:off x="229747" y="304800"/>
            <a:ext cx="8684505" cy="53509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matecommunication.yale.edu/wp-content/uploads/2019/02/Opinions5yrTrend.png">
            <a:extLst>
              <a:ext uri="{FF2B5EF4-FFF2-40B4-BE49-F238E27FC236}">
                <a16:creationId xmlns:a16="http://schemas.microsoft.com/office/drawing/2014/main" id="{B984C897-0ED7-934E-A2E9-80A510370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239"/>
          <a:stretch/>
        </p:blipFill>
        <p:spPr bwMode="auto">
          <a:xfrm>
            <a:off x="231793" y="5791199"/>
            <a:ext cx="8680413" cy="83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0F9E-038D-7F43-A9F1-864AA9A0501E}"/>
              </a:ext>
            </a:extLst>
          </p:cNvPr>
          <p:cNvSpPr>
            <a:spLocks noGrp="1"/>
          </p:cNvSpPr>
          <p:nvPr>
            <p:ph type="title"/>
          </p:nvPr>
        </p:nvSpPr>
        <p:spPr/>
        <p:txBody>
          <a:bodyPr/>
          <a:lstStyle/>
          <a:p>
            <a:endParaRPr lang="en-US" dirty="0"/>
          </a:p>
        </p:txBody>
      </p:sp>
      <p:pic>
        <p:nvPicPr>
          <p:cNvPr id="4" name="Picture 2" descr="http://climatecommunication.yale.edu/wp-content/uploads/2019/02/Opinions5yrTrend.png">
            <a:extLst>
              <a:ext uri="{FF2B5EF4-FFF2-40B4-BE49-F238E27FC236}">
                <a16:creationId xmlns:a16="http://schemas.microsoft.com/office/drawing/2014/main" id="{81E41292-AB54-2149-963D-1F74B7A6386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000" b="12025"/>
          <a:stretch/>
        </p:blipFill>
        <p:spPr bwMode="auto">
          <a:xfrm>
            <a:off x="226953" y="1173137"/>
            <a:ext cx="8690094" cy="40761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matecommunication.yale.edu/wp-content/uploads/2019/02/Opinions5yrTrend.png">
            <a:extLst>
              <a:ext uri="{FF2B5EF4-FFF2-40B4-BE49-F238E27FC236}">
                <a16:creationId xmlns:a16="http://schemas.microsoft.com/office/drawing/2014/main" id="{3C9064A7-AC67-4E46-BAC0-0AEA260ED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709"/>
          <a:stretch/>
        </p:blipFill>
        <p:spPr bwMode="auto">
          <a:xfrm>
            <a:off x="224429" y="600188"/>
            <a:ext cx="8695142" cy="5682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limatecommunication.yale.edu/wp-content/uploads/2019/02/Opinions5yrTrend.png">
            <a:extLst>
              <a:ext uri="{FF2B5EF4-FFF2-40B4-BE49-F238E27FC236}">
                <a16:creationId xmlns:a16="http://schemas.microsoft.com/office/drawing/2014/main" id="{B2FFAC48-83C2-524E-A61E-E987ED36A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239"/>
          <a:stretch/>
        </p:blipFill>
        <p:spPr bwMode="auto">
          <a:xfrm>
            <a:off x="231793" y="5435598"/>
            <a:ext cx="8680413" cy="83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189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6286300" y="0"/>
            <a:ext cx="2857700" cy="6858000"/>
          </a:xfrm>
          <a:prstGeom prst="rect">
            <a:avLst/>
          </a:prstGeom>
          <a:gradFill flip="none" rotWithShape="1">
            <a:gsLst>
              <a:gs pos="0">
                <a:schemeClr val="accent1"/>
              </a:gs>
              <a:gs pos="100000">
                <a:schemeClr val="tx2">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286300" y="586291"/>
            <a:ext cx="2857700" cy="5509200"/>
          </a:xfrm>
          <a:prstGeom prst="rect">
            <a:avLst/>
          </a:prstGeom>
          <a:noFill/>
        </p:spPr>
        <p:txBody>
          <a:bodyPr wrap="square" rtlCol="0">
            <a:spAutoFit/>
          </a:bodyPr>
          <a:lstStyle/>
          <a:p>
            <a:r>
              <a:rPr lang="en-US" sz="3200" b="1" dirty="0">
                <a:solidFill>
                  <a:schemeClr val="bg1"/>
                </a:solidFill>
                <a:effectLst>
                  <a:outerShdw blurRad="50800" dist="38100" dir="2700000" algn="tl" rotWithShape="0">
                    <a:srgbClr val="000000">
                      <a:alpha val="43000"/>
                    </a:srgbClr>
                  </a:outerShdw>
                </a:effectLst>
                <a:latin typeface="Century Gothic"/>
                <a:cs typeface="Century Gothic"/>
              </a:rPr>
              <a:t>Summers in Pennsylvania will feel like those of the Southeast US by mid-century if heat trapping emissions trends continue</a:t>
            </a:r>
          </a:p>
        </p:txBody>
      </p:sp>
      <p:pic>
        <p:nvPicPr>
          <p:cNvPr id="7" name="Content Placeholder 3"/>
          <p:cNvPicPr>
            <a:picLocks noGrp="1" noChangeAspect="1"/>
          </p:cNvPicPr>
          <p:nvPr>
            <p:ph idx="1"/>
          </p:nvPr>
        </p:nvPicPr>
        <p:blipFill rotWithShape="1">
          <a:blip r:embed="rId3"/>
          <a:srcRect l="6015" t="-816" r="135" b="11571"/>
          <a:stretch/>
        </p:blipFill>
        <p:spPr>
          <a:xfrm>
            <a:off x="0" y="-66109"/>
            <a:ext cx="6286300" cy="6924109"/>
          </a:xfrm>
        </p:spPr>
      </p:pic>
      <p:sp>
        <p:nvSpPr>
          <p:cNvPr id="6" name="Rectangle 5"/>
          <p:cNvSpPr/>
          <p:nvPr/>
        </p:nvSpPr>
        <p:spPr>
          <a:xfrm>
            <a:off x="117650" y="6465581"/>
            <a:ext cx="2520883" cy="276999"/>
          </a:xfrm>
          <a:prstGeom prst="rect">
            <a:avLst/>
          </a:prstGeom>
        </p:spPr>
        <p:txBody>
          <a:bodyPr wrap="none">
            <a:spAutoFit/>
          </a:bodyPr>
          <a:lstStyle/>
          <a:p>
            <a:r>
              <a:rPr lang="en-US" sz="1200" dirty="0">
                <a:solidFill>
                  <a:schemeClr val="bg1"/>
                </a:solidFill>
              </a:rPr>
              <a:t>http://</a:t>
            </a:r>
            <a:r>
              <a:rPr lang="en-US" sz="1200" dirty="0" err="1">
                <a:solidFill>
                  <a:schemeClr val="bg1"/>
                </a:solidFill>
              </a:rPr>
              <a:t>psiee.psu.edu</a:t>
            </a:r>
            <a:r>
              <a:rPr lang="en-US" sz="1200" dirty="0">
                <a:solidFill>
                  <a:schemeClr val="bg1"/>
                </a:solidFill>
              </a:rPr>
              <a:t>/climate-impacts</a:t>
            </a:r>
          </a:p>
        </p:txBody>
      </p:sp>
    </p:spTree>
    <p:extLst>
      <p:ext uri="{BB962C8B-B14F-4D97-AF65-F5344CB8AC3E}">
        <p14:creationId xmlns:p14="http://schemas.microsoft.com/office/powerpoint/2010/main" val="3596117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74A8A-540D-9341-B427-33F930189841}"/>
              </a:ext>
            </a:extLst>
          </p:cNvPr>
          <p:cNvPicPr>
            <a:picLocks noChangeAspect="1"/>
          </p:cNvPicPr>
          <p:nvPr/>
        </p:nvPicPr>
        <p:blipFill>
          <a:blip r:embed="rId3"/>
          <a:stretch>
            <a:fillRect/>
          </a:stretch>
        </p:blipFill>
        <p:spPr>
          <a:xfrm>
            <a:off x="905328" y="788826"/>
            <a:ext cx="7333343" cy="5630115"/>
          </a:xfrm>
          <a:prstGeom prst="rect">
            <a:avLst/>
          </a:prstGeom>
        </p:spPr>
      </p:pic>
      <p:sp>
        <p:nvSpPr>
          <p:cNvPr id="6" name="TextBox 5"/>
          <p:cNvSpPr txBox="1"/>
          <p:nvPr/>
        </p:nvSpPr>
        <p:spPr>
          <a:xfrm>
            <a:off x="146331" y="6465906"/>
            <a:ext cx="3006771" cy="276999"/>
          </a:xfrm>
          <a:prstGeom prst="rect">
            <a:avLst/>
          </a:prstGeom>
          <a:noFill/>
        </p:spPr>
        <p:txBody>
          <a:bodyPr wrap="square" rtlCol="0">
            <a:spAutoFit/>
          </a:bodyPr>
          <a:lstStyle/>
          <a:p>
            <a:pPr defTabSz="914400" fontAlgn="base">
              <a:spcBef>
                <a:spcPct val="0"/>
              </a:spcBef>
              <a:spcAft>
                <a:spcPct val="0"/>
              </a:spcAft>
            </a:pPr>
            <a:r>
              <a:rPr lang="en-US" sz="1200" dirty="0">
                <a:latin typeface="Arial" charset="0"/>
              </a:rPr>
              <a:t>Union of Concerned Scientists (2008)</a:t>
            </a:r>
          </a:p>
        </p:txBody>
      </p:sp>
      <p:sp>
        <p:nvSpPr>
          <p:cNvPr id="9" name="Rectangle 25"/>
          <p:cNvSpPr>
            <a:spLocks noChangeArrowheads="1"/>
          </p:cNvSpPr>
          <p:nvPr/>
        </p:nvSpPr>
        <p:spPr bwMode="auto">
          <a:xfrm>
            <a:off x="2050237" y="2530929"/>
            <a:ext cx="2719387" cy="1436914"/>
          </a:xfrm>
          <a:prstGeom prst="rect">
            <a:avLst/>
          </a:prstGeom>
          <a:solidFill>
            <a:schemeClr val="bg1"/>
          </a:soli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pic>
        <p:nvPicPr>
          <p:cNvPr id="7" name="Picture 13"/>
          <p:cNvPicPr>
            <a:picLocks noChangeAspect="1" noChangeArrowheads="1"/>
          </p:cNvPicPr>
          <p:nvPr/>
        </p:nvPicPr>
        <p:blipFill rotWithShape="1">
          <a:blip r:embed="rId4" cstate="print"/>
          <a:srcRect l="49859"/>
          <a:stretch/>
        </p:blipFill>
        <p:spPr bwMode="auto">
          <a:xfrm>
            <a:off x="2057400" y="2798965"/>
            <a:ext cx="3134582" cy="630035"/>
          </a:xfrm>
          <a:prstGeom prst="rect">
            <a:avLst/>
          </a:prstGeom>
          <a:noFill/>
          <a:ln w="9525">
            <a:noFill/>
            <a:miter lim="800000"/>
            <a:headEnd/>
            <a:tailEnd/>
          </a:ln>
          <a:effectLst/>
        </p:spPr>
      </p:pic>
      <p:pic>
        <p:nvPicPr>
          <p:cNvPr id="8" name="Picture 13"/>
          <p:cNvPicPr>
            <a:picLocks noChangeAspect="1" noChangeArrowheads="1"/>
          </p:cNvPicPr>
          <p:nvPr/>
        </p:nvPicPr>
        <p:blipFill rotWithShape="1">
          <a:blip r:embed="rId4" cstate="print"/>
          <a:srcRect r="50391"/>
          <a:stretch/>
        </p:blipFill>
        <p:spPr bwMode="auto">
          <a:xfrm>
            <a:off x="2017580" y="2269208"/>
            <a:ext cx="3337687" cy="661510"/>
          </a:xfrm>
          <a:prstGeom prst="rect">
            <a:avLst/>
          </a:prstGeom>
          <a:noFill/>
          <a:ln w="9525">
            <a:noFill/>
            <a:miter lim="800000"/>
            <a:headEnd/>
            <a:tailEnd/>
          </a:ln>
          <a:effectLst/>
        </p:spPr>
      </p:pic>
      <p:sp>
        <p:nvSpPr>
          <p:cNvPr id="10" name="TextBox 9"/>
          <p:cNvSpPr txBox="1"/>
          <p:nvPr/>
        </p:nvSpPr>
        <p:spPr>
          <a:xfrm>
            <a:off x="357109" y="206107"/>
            <a:ext cx="8371907" cy="584775"/>
          </a:xfrm>
          <a:prstGeom prst="rect">
            <a:avLst/>
          </a:prstGeom>
          <a:noFill/>
        </p:spPr>
        <p:txBody>
          <a:bodyPr wrap="none" rtlCol="0">
            <a:spAutoFit/>
          </a:bodyPr>
          <a:lstStyle/>
          <a:p>
            <a:r>
              <a:rPr lang="en-US" sz="3200" dirty="0"/>
              <a:t>Emissions really matter</a:t>
            </a:r>
            <a:r>
              <a:rPr lang="en-US" sz="3200"/>
              <a:t>, especially in the long run</a:t>
            </a:r>
          </a:p>
        </p:txBody>
      </p:sp>
    </p:spTree>
    <p:extLst>
      <p:ext uri="{BB962C8B-B14F-4D97-AF65-F5344CB8AC3E}">
        <p14:creationId xmlns:p14="http://schemas.microsoft.com/office/powerpoint/2010/main" val="446975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66073-4ADA-584B-AE03-9142675ABF2A}"/>
              </a:ext>
            </a:extLst>
          </p:cNvPr>
          <p:cNvPicPr>
            <a:picLocks noChangeAspect="1"/>
          </p:cNvPicPr>
          <p:nvPr/>
        </p:nvPicPr>
        <p:blipFill>
          <a:blip r:embed="rId3"/>
          <a:stretch>
            <a:fillRect/>
          </a:stretch>
        </p:blipFill>
        <p:spPr>
          <a:xfrm>
            <a:off x="3654919" y="244929"/>
            <a:ext cx="1223397" cy="6204857"/>
          </a:xfrm>
          <a:prstGeom prst="rect">
            <a:avLst/>
          </a:prstGeom>
        </p:spPr>
      </p:pic>
      <p:pic>
        <p:nvPicPr>
          <p:cNvPr id="5" name="Picture 4">
            <a:extLst>
              <a:ext uri="{FF2B5EF4-FFF2-40B4-BE49-F238E27FC236}">
                <a16:creationId xmlns:a16="http://schemas.microsoft.com/office/drawing/2014/main" id="{AADCDF5F-3F57-BB43-87B1-81BED4E7A00D}"/>
              </a:ext>
            </a:extLst>
          </p:cNvPr>
          <p:cNvPicPr>
            <a:picLocks noChangeAspect="1"/>
          </p:cNvPicPr>
          <p:nvPr/>
        </p:nvPicPr>
        <p:blipFill>
          <a:blip r:embed="rId4"/>
          <a:stretch>
            <a:fillRect/>
          </a:stretch>
        </p:blipFill>
        <p:spPr>
          <a:xfrm>
            <a:off x="4986158" y="244929"/>
            <a:ext cx="1206128" cy="6204857"/>
          </a:xfrm>
          <a:prstGeom prst="rect">
            <a:avLst/>
          </a:prstGeom>
        </p:spPr>
      </p:pic>
      <p:sp>
        <p:nvSpPr>
          <p:cNvPr id="2" name="Title 1"/>
          <p:cNvSpPr>
            <a:spLocks noGrp="1"/>
          </p:cNvSpPr>
          <p:nvPr>
            <p:ph type="title"/>
          </p:nvPr>
        </p:nvSpPr>
        <p:spPr>
          <a:xfrm>
            <a:off x="6368142" y="408214"/>
            <a:ext cx="2432959" cy="2727901"/>
          </a:xfrm>
        </p:spPr>
        <p:txBody>
          <a:bodyPr>
            <a:normAutofit/>
          </a:bodyPr>
          <a:lstStyle/>
          <a:p>
            <a:pPr algn="l"/>
            <a:r>
              <a:rPr lang="en-US" sz="3200" dirty="0"/>
              <a:t>The US and EU have emitted about 50% of the </a:t>
            </a:r>
            <a:r>
              <a:rPr lang="en-US" sz="3600" dirty="0"/>
              <a:t>CO</a:t>
            </a:r>
            <a:r>
              <a:rPr lang="en-US" sz="3600" baseline="-25000" dirty="0"/>
              <a:t>2</a:t>
            </a:r>
            <a:r>
              <a:rPr lang="en-US" sz="3200" dirty="0"/>
              <a:t> </a:t>
            </a:r>
            <a:r>
              <a:rPr lang="is-IS" sz="3200" dirty="0"/>
              <a:t>…</a:t>
            </a:r>
            <a:endParaRPr lang="en-US" sz="3200" dirty="0"/>
          </a:p>
        </p:txBody>
      </p:sp>
      <p:pic>
        <p:nvPicPr>
          <p:cNvPr id="4" name="Picture 3"/>
          <p:cNvPicPr>
            <a:picLocks noChangeAspect="1"/>
          </p:cNvPicPr>
          <p:nvPr/>
        </p:nvPicPr>
        <p:blipFill rotWithShape="1">
          <a:blip r:embed="rId5"/>
          <a:srcRect r="52613" b="654"/>
          <a:stretch/>
        </p:blipFill>
        <p:spPr>
          <a:xfrm>
            <a:off x="2415523" y="249789"/>
            <a:ext cx="1209420" cy="6358422"/>
          </a:xfrm>
          <a:prstGeom prst="rect">
            <a:avLst/>
          </a:prstGeom>
        </p:spPr>
      </p:pic>
      <p:sp>
        <p:nvSpPr>
          <p:cNvPr id="6" name="Title 1"/>
          <p:cNvSpPr txBox="1">
            <a:spLocks/>
          </p:cNvSpPr>
          <p:nvPr/>
        </p:nvSpPr>
        <p:spPr>
          <a:xfrm>
            <a:off x="6368142" y="3429000"/>
            <a:ext cx="2476850" cy="256358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is-IS" sz="3200" dirty="0"/>
              <a:t>… </a:t>
            </a:r>
            <a:r>
              <a:rPr lang="en-US" sz="3200" dirty="0"/>
              <a:t>but make up only  about 10% of the </a:t>
            </a:r>
            <a:r>
              <a:rPr lang="en-US" sz="3300" dirty="0"/>
              <a:t>population</a:t>
            </a:r>
            <a:r>
              <a:rPr lang="en-US" sz="3200" dirty="0"/>
              <a:t> </a:t>
            </a:r>
          </a:p>
        </p:txBody>
      </p:sp>
      <p:sp>
        <p:nvSpPr>
          <p:cNvPr id="9" name="TextBox 8"/>
          <p:cNvSpPr txBox="1"/>
          <p:nvPr/>
        </p:nvSpPr>
        <p:spPr>
          <a:xfrm>
            <a:off x="3924642" y="2821677"/>
            <a:ext cx="593432" cy="523220"/>
          </a:xfrm>
          <a:prstGeom prst="rect">
            <a:avLst/>
          </a:prstGeom>
          <a:noFill/>
        </p:spPr>
        <p:txBody>
          <a:bodyPr wrap="none" rtlCol="0">
            <a:spAutoFit/>
          </a:bodyPr>
          <a:lstStyle/>
          <a:p>
            <a:r>
              <a:rPr lang="en-US" sz="2800" b="1"/>
              <a:t>EU</a:t>
            </a:r>
            <a:endParaRPr lang="en-US" sz="2800" b="1" dirty="0"/>
          </a:p>
        </p:txBody>
      </p:sp>
      <p:sp>
        <p:nvSpPr>
          <p:cNvPr id="10" name="TextBox 9"/>
          <p:cNvSpPr txBox="1"/>
          <p:nvPr/>
        </p:nvSpPr>
        <p:spPr>
          <a:xfrm>
            <a:off x="3674807" y="967261"/>
            <a:ext cx="1191865" cy="523220"/>
          </a:xfrm>
          <a:prstGeom prst="rect">
            <a:avLst/>
          </a:prstGeom>
          <a:noFill/>
        </p:spPr>
        <p:txBody>
          <a:bodyPr wrap="none" rtlCol="0">
            <a:spAutoFit/>
          </a:bodyPr>
          <a:lstStyle/>
          <a:p>
            <a:r>
              <a:rPr lang="en-US" sz="2800" b="1" dirty="0"/>
              <a:t>Others</a:t>
            </a:r>
          </a:p>
        </p:txBody>
      </p:sp>
      <p:sp>
        <p:nvSpPr>
          <p:cNvPr id="11" name="TextBox 10"/>
          <p:cNvSpPr txBox="1"/>
          <p:nvPr/>
        </p:nvSpPr>
        <p:spPr>
          <a:xfrm>
            <a:off x="3965008" y="4111723"/>
            <a:ext cx="588623" cy="523220"/>
          </a:xfrm>
          <a:prstGeom prst="rect">
            <a:avLst/>
          </a:prstGeom>
          <a:noFill/>
        </p:spPr>
        <p:txBody>
          <a:bodyPr wrap="none" rtlCol="0">
            <a:spAutoFit/>
          </a:bodyPr>
          <a:lstStyle/>
          <a:p>
            <a:r>
              <a:rPr lang="en-US" sz="2800" b="1" dirty="0"/>
              <a:t>US</a:t>
            </a:r>
          </a:p>
        </p:txBody>
      </p:sp>
      <p:sp>
        <p:nvSpPr>
          <p:cNvPr id="12" name="TextBox 11"/>
          <p:cNvSpPr txBox="1"/>
          <p:nvPr/>
        </p:nvSpPr>
        <p:spPr>
          <a:xfrm>
            <a:off x="3746197" y="5177920"/>
            <a:ext cx="1026243" cy="523220"/>
          </a:xfrm>
          <a:prstGeom prst="rect">
            <a:avLst/>
          </a:prstGeom>
          <a:noFill/>
        </p:spPr>
        <p:txBody>
          <a:bodyPr wrap="none" rtlCol="0">
            <a:spAutoFit/>
          </a:bodyPr>
          <a:lstStyle/>
          <a:p>
            <a:r>
              <a:rPr lang="en-US" sz="2800" b="1" dirty="0"/>
              <a:t>China</a:t>
            </a:r>
          </a:p>
        </p:txBody>
      </p:sp>
      <p:sp>
        <p:nvSpPr>
          <p:cNvPr id="15" name="TextBox 14"/>
          <p:cNvSpPr txBox="1"/>
          <p:nvPr/>
        </p:nvSpPr>
        <p:spPr>
          <a:xfrm>
            <a:off x="4970972" y="1359505"/>
            <a:ext cx="1191865" cy="523220"/>
          </a:xfrm>
          <a:prstGeom prst="rect">
            <a:avLst/>
          </a:prstGeom>
          <a:noFill/>
        </p:spPr>
        <p:txBody>
          <a:bodyPr wrap="none" rtlCol="0">
            <a:spAutoFit/>
          </a:bodyPr>
          <a:lstStyle/>
          <a:p>
            <a:r>
              <a:rPr lang="en-US" sz="2800" b="1"/>
              <a:t>Others</a:t>
            </a:r>
            <a:endParaRPr lang="en-US" sz="2800" b="1" dirty="0"/>
          </a:p>
        </p:txBody>
      </p:sp>
      <p:sp>
        <p:nvSpPr>
          <p:cNvPr id="16" name="TextBox 15"/>
          <p:cNvSpPr txBox="1"/>
          <p:nvPr/>
        </p:nvSpPr>
        <p:spPr>
          <a:xfrm>
            <a:off x="5101071" y="3311995"/>
            <a:ext cx="931665" cy="523220"/>
          </a:xfrm>
          <a:prstGeom prst="rect">
            <a:avLst/>
          </a:prstGeom>
          <a:noFill/>
        </p:spPr>
        <p:txBody>
          <a:bodyPr wrap="none" rtlCol="0">
            <a:spAutoFit/>
          </a:bodyPr>
          <a:lstStyle/>
          <a:p>
            <a:r>
              <a:rPr lang="en-US" sz="2800" b="1" dirty="0"/>
              <a:t>India</a:t>
            </a:r>
          </a:p>
        </p:txBody>
      </p:sp>
      <p:sp>
        <p:nvSpPr>
          <p:cNvPr id="17" name="TextBox 16"/>
          <p:cNvSpPr txBox="1"/>
          <p:nvPr/>
        </p:nvSpPr>
        <p:spPr>
          <a:xfrm>
            <a:off x="5262333" y="4006381"/>
            <a:ext cx="593432" cy="523220"/>
          </a:xfrm>
          <a:prstGeom prst="rect">
            <a:avLst/>
          </a:prstGeom>
          <a:noFill/>
        </p:spPr>
        <p:txBody>
          <a:bodyPr wrap="none" rtlCol="0">
            <a:spAutoFit/>
          </a:bodyPr>
          <a:lstStyle/>
          <a:p>
            <a:r>
              <a:rPr lang="en-US" sz="2800" b="1"/>
              <a:t>EU</a:t>
            </a:r>
            <a:endParaRPr lang="en-US" sz="2800" b="1" dirty="0"/>
          </a:p>
        </p:txBody>
      </p:sp>
      <p:sp>
        <p:nvSpPr>
          <p:cNvPr id="18" name="TextBox 17"/>
          <p:cNvSpPr txBox="1"/>
          <p:nvPr/>
        </p:nvSpPr>
        <p:spPr>
          <a:xfrm>
            <a:off x="5041377" y="4962377"/>
            <a:ext cx="1026243" cy="523220"/>
          </a:xfrm>
          <a:prstGeom prst="rect">
            <a:avLst/>
          </a:prstGeom>
          <a:noFill/>
        </p:spPr>
        <p:txBody>
          <a:bodyPr wrap="none" rtlCol="0">
            <a:spAutoFit/>
          </a:bodyPr>
          <a:lstStyle/>
          <a:p>
            <a:r>
              <a:rPr lang="en-US" sz="2800" b="1" dirty="0"/>
              <a:t>China</a:t>
            </a:r>
          </a:p>
        </p:txBody>
      </p:sp>
      <p:sp>
        <p:nvSpPr>
          <p:cNvPr id="19" name="TextBox 18"/>
          <p:cNvSpPr txBox="1"/>
          <p:nvPr/>
        </p:nvSpPr>
        <p:spPr>
          <a:xfrm>
            <a:off x="5260188" y="4331473"/>
            <a:ext cx="588623" cy="523220"/>
          </a:xfrm>
          <a:prstGeom prst="rect">
            <a:avLst/>
          </a:prstGeom>
          <a:noFill/>
        </p:spPr>
        <p:txBody>
          <a:bodyPr wrap="none" rtlCol="0">
            <a:spAutoFit/>
          </a:bodyPr>
          <a:lstStyle/>
          <a:p>
            <a:r>
              <a:rPr lang="en-US" sz="2800" b="1"/>
              <a:t>US</a:t>
            </a:r>
            <a:endParaRPr lang="en-US" sz="2800" b="1" dirty="0"/>
          </a:p>
        </p:txBody>
      </p:sp>
      <p:sp>
        <p:nvSpPr>
          <p:cNvPr id="21" name="TextBox 20"/>
          <p:cNvSpPr txBox="1"/>
          <p:nvPr/>
        </p:nvSpPr>
        <p:spPr>
          <a:xfrm>
            <a:off x="3804906" y="2075650"/>
            <a:ext cx="931665" cy="523220"/>
          </a:xfrm>
          <a:prstGeom prst="rect">
            <a:avLst/>
          </a:prstGeom>
          <a:noFill/>
        </p:spPr>
        <p:txBody>
          <a:bodyPr wrap="none" rtlCol="0">
            <a:spAutoFit/>
          </a:bodyPr>
          <a:lstStyle/>
          <a:p>
            <a:r>
              <a:rPr lang="en-US" sz="2800" b="1" dirty="0"/>
              <a:t>India</a:t>
            </a:r>
          </a:p>
        </p:txBody>
      </p:sp>
      <p:pic>
        <p:nvPicPr>
          <p:cNvPr id="2050" name="Picture 2" descr="http://a.fastcompany.net/multisite_files/coexist/imagecache/1280/article_feature/1280-generating-power-from-smokestacks.jpg"/>
          <p:cNvPicPr>
            <a:picLocks noChangeAspect="1" noChangeArrowheads="1"/>
          </p:cNvPicPr>
          <p:nvPr/>
        </p:nvPicPr>
        <p:blipFill rotWithShape="1">
          <a:blip r:embed="rId6">
            <a:extLst>
              <a:ext uri="{28A0092B-C50C-407E-A947-70E740481C1C}">
                <a14:useLocalDpi xmlns:a14="http://schemas.microsoft.com/office/drawing/2010/main" val="0"/>
              </a:ext>
            </a:extLst>
          </a:blip>
          <a:srcRect l="54593" r="25311"/>
          <a:stretch/>
        </p:blipFill>
        <p:spPr bwMode="auto">
          <a:xfrm>
            <a:off x="119318" y="244935"/>
            <a:ext cx="2196905" cy="6358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08456B-8757-3644-8447-A6DF29125D3C}"/>
              </a:ext>
            </a:extLst>
          </p:cNvPr>
          <p:cNvSpPr txBox="1"/>
          <p:nvPr/>
        </p:nvSpPr>
        <p:spPr>
          <a:xfrm>
            <a:off x="6596743" y="6074228"/>
            <a:ext cx="2220686" cy="646331"/>
          </a:xfrm>
          <a:prstGeom prst="rect">
            <a:avLst/>
          </a:prstGeom>
          <a:noFill/>
        </p:spPr>
        <p:txBody>
          <a:bodyPr wrap="square" rtlCol="0">
            <a:spAutoFit/>
          </a:bodyPr>
          <a:lstStyle/>
          <a:p>
            <a:r>
              <a:rPr lang="en-US" dirty="0"/>
              <a:t>Source: Global Carbon Project</a:t>
            </a:r>
          </a:p>
        </p:txBody>
      </p:sp>
    </p:spTree>
    <p:extLst>
      <p:ext uri="{BB962C8B-B14F-4D97-AF65-F5344CB8AC3E}">
        <p14:creationId xmlns:p14="http://schemas.microsoft.com/office/powerpoint/2010/main" val="488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1" y="2644816"/>
            <a:ext cx="6139851" cy="1568367"/>
          </a:xfrm>
        </p:spPr>
        <p:txBody>
          <a:bodyPr>
            <a:noAutofit/>
          </a:bodyPr>
          <a:lstStyle/>
          <a:p>
            <a:r>
              <a:rPr lang="en-US" sz="4800" dirty="0"/>
              <a:t>We have cleaned up our own messes before</a:t>
            </a:r>
          </a:p>
        </p:txBody>
      </p:sp>
    </p:spTree>
    <p:extLst>
      <p:ext uri="{BB962C8B-B14F-4D97-AF65-F5344CB8AC3E}">
        <p14:creationId xmlns:p14="http://schemas.microsoft.com/office/powerpoint/2010/main" val="299301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51D-DC86-FB46-9F34-81B36CE06640}"/>
              </a:ext>
            </a:extLst>
          </p:cNvPr>
          <p:cNvSpPr>
            <a:spLocks noGrp="1"/>
          </p:cNvSpPr>
          <p:nvPr>
            <p:ph type="title"/>
          </p:nvPr>
        </p:nvSpPr>
        <p:spPr>
          <a:xfrm>
            <a:off x="457200" y="129496"/>
            <a:ext cx="8229600" cy="871990"/>
          </a:xfrm>
        </p:spPr>
        <p:txBody>
          <a:bodyPr/>
          <a:lstStyle/>
          <a:p>
            <a:pPr algn="l"/>
            <a:r>
              <a:rPr lang="en-US" dirty="0"/>
              <a:t>But the warming is not uniform</a:t>
            </a:r>
          </a:p>
        </p:txBody>
      </p:sp>
      <p:pic>
        <p:nvPicPr>
          <p:cNvPr id="4" name="5year_6y.mp4">
            <a:hlinkClick r:id="" action="ppaction://media"/>
            <a:extLst>
              <a:ext uri="{FF2B5EF4-FFF2-40B4-BE49-F238E27FC236}">
                <a16:creationId xmlns:a16="http://schemas.microsoft.com/office/drawing/2014/main" id="{3BCA45CB-6F42-1D43-8C99-E7BE075C65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4552" y="928094"/>
            <a:ext cx="8568191" cy="5774920"/>
          </a:xfrm>
        </p:spPr>
      </p:pic>
      <p:sp>
        <p:nvSpPr>
          <p:cNvPr id="3" name="Rectangle 2">
            <a:extLst>
              <a:ext uri="{FF2B5EF4-FFF2-40B4-BE49-F238E27FC236}">
                <a16:creationId xmlns:a16="http://schemas.microsoft.com/office/drawing/2014/main" id="{534137E6-A40C-304C-BD4F-70EC668DC738}"/>
              </a:ext>
            </a:extLst>
          </p:cNvPr>
          <p:cNvSpPr/>
          <p:nvPr/>
        </p:nvSpPr>
        <p:spPr>
          <a:xfrm>
            <a:off x="429930" y="6248791"/>
            <a:ext cx="1458797" cy="369332"/>
          </a:xfrm>
          <a:prstGeom prst="rect">
            <a:avLst/>
          </a:prstGeom>
        </p:spPr>
        <p:txBody>
          <a:bodyPr wrap="none">
            <a:spAutoFit/>
          </a:bodyPr>
          <a:lstStyle/>
          <a:p>
            <a:r>
              <a:rPr lang="en-US" dirty="0"/>
              <a:t>Source: NASA</a:t>
            </a:r>
          </a:p>
        </p:txBody>
      </p:sp>
    </p:spTree>
    <p:extLst>
      <p:ext uri="{BB962C8B-B14F-4D97-AF65-F5344CB8AC3E}">
        <p14:creationId xmlns:p14="http://schemas.microsoft.com/office/powerpoint/2010/main" val="20864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rt showing improvement in dissolved oxygen levels in the Delaware River.">
            <a:extLst>
              <a:ext uri="{FF2B5EF4-FFF2-40B4-BE49-F238E27FC236}">
                <a16:creationId xmlns:a16="http://schemas.microsoft.com/office/drawing/2014/main" id="{5BB7C552-0244-2847-BCAA-3E5D569D0AA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267" t="7739" r="6889" b="6791"/>
          <a:stretch/>
        </p:blipFill>
        <p:spPr bwMode="auto">
          <a:xfrm>
            <a:off x="281701" y="1779814"/>
            <a:ext cx="8580598" cy="4800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C54C2AD-A9C2-DE41-B4D6-53FA3E25798E}"/>
              </a:ext>
            </a:extLst>
          </p:cNvPr>
          <p:cNvSpPr/>
          <p:nvPr/>
        </p:nvSpPr>
        <p:spPr>
          <a:xfrm>
            <a:off x="383721" y="411621"/>
            <a:ext cx="8376557" cy="1077218"/>
          </a:xfrm>
          <a:prstGeom prst="rect">
            <a:avLst/>
          </a:prstGeom>
        </p:spPr>
        <p:txBody>
          <a:bodyPr wrap="square">
            <a:spAutoFit/>
          </a:bodyPr>
          <a:lstStyle/>
          <a:p>
            <a:r>
              <a:rPr lang="en-US" sz="3200" dirty="0"/>
              <a:t>Cleanup of the Delaware River allowed the return of the </a:t>
            </a:r>
            <a:r>
              <a:rPr lang="en-US" sz="3200"/>
              <a:t>American Shad</a:t>
            </a:r>
            <a:endParaRPr lang="en-US" sz="3200" dirty="0"/>
          </a:p>
        </p:txBody>
      </p:sp>
    </p:spTree>
    <p:extLst>
      <p:ext uri="{BB962C8B-B14F-4D97-AF65-F5344CB8AC3E}">
        <p14:creationId xmlns:p14="http://schemas.microsoft.com/office/powerpoint/2010/main" val="197289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 View of Earth's Atmosphere From Space">
            <a:extLst>
              <a:ext uri="{FF2B5EF4-FFF2-40B4-BE49-F238E27FC236}">
                <a16:creationId xmlns:a16="http://schemas.microsoft.com/office/drawing/2014/main" id="{7E84A577-A225-D742-A417-FF0F8D9AD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3" r="36489"/>
          <a:stretch/>
        </p:blipFill>
        <p:spPr bwMode="auto">
          <a:xfrm>
            <a:off x="-1" y="0"/>
            <a:ext cx="9162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2C5B0A-4668-F942-9747-F97B16F420CD}"/>
              </a:ext>
            </a:extLst>
          </p:cNvPr>
          <p:cNvSpPr>
            <a:spLocks noGrp="1"/>
          </p:cNvSpPr>
          <p:nvPr>
            <p:ph type="title"/>
          </p:nvPr>
        </p:nvSpPr>
        <p:spPr>
          <a:xfrm>
            <a:off x="261256" y="209324"/>
            <a:ext cx="6186039" cy="1665971"/>
          </a:xfrm>
        </p:spPr>
        <p:txBody>
          <a:bodyPr>
            <a:normAutofit/>
          </a:bodyPr>
          <a:lstStyle/>
          <a:p>
            <a:pPr algn="l"/>
            <a:r>
              <a:rPr lang="en-US" sz="3600" dirty="0">
                <a:solidFill>
                  <a:schemeClr val="bg1"/>
                </a:solidFill>
              </a:rPr>
              <a:t>Good news: the ozone hole is shrinking!</a:t>
            </a:r>
          </a:p>
        </p:txBody>
      </p:sp>
      <p:pic>
        <p:nvPicPr>
          <p:cNvPr id="13" name="Picture 12">
            <a:extLst>
              <a:ext uri="{FF2B5EF4-FFF2-40B4-BE49-F238E27FC236}">
                <a16:creationId xmlns:a16="http://schemas.microsoft.com/office/drawing/2014/main" id="{11477AA7-92C5-8C41-9DEC-7C4B4C7A6CC2}"/>
              </a:ext>
            </a:extLst>
          </p:cNvPr>
          <p:cNvPicPr>
            <a:picLocks noChangeAspect="1"/>
          </p:cNvPicPr>
          <p:nvPr/>
        </p:nvPicPr>
        <p:blipFill rotWithShape="1">
          <a:blip r:embed="rId4"/>
          <a:srcRect l="1626" t="8569" r="2811" b="4250"/>
          <a:stretch/>
        </p:blipFill>
        <p:spPr>
          <a:xfrm>
            <a:off x="293913" y="2955201"/>
            <a:ext cx="8523515" cy="3592556"/>
          </a:xfrm>
          <a:prstGeom prst="rect">
            <a:avLst/>
          </a:prstGeom>
        </p:spPr>
      </p:pic>
      <p:sp>
        <p:nvSpPr>
          <p:cNvPr id="15" name="AutoShape 4" descr="Image result for ozone hole">
            <a:extLst>
              <a:ext uri="{FF2B5EF4-FFF2-40B4-BE49-F238E27FC236}">
                <a16:creationId xmlns:a16="http://schemas.microsoft.com/office/drawing/2014/main" id="{D5FDEC3C-1E50-6442-BB5D-FF94D0AC48E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ozone hole">
            <a:extLst>
              <a:ext uri="{FF2B5EF4-FFF2-40B4-BE49-F238E27FC236}">
                <a16:creationId xmlns:a16="http://schemas.microsoft.com/office/drawing/2014/main" id="{6A4856F7-253C-5A4B-A993-39B6ED54C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032" y="154983"/>
            <a:ext cx="2479729" cy="247972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CC713327-436F-9C4B-9931-D3FBC8557D44}"/>
              </a:ext>
            </a:extLst>
          </p:cNvPr>
          <p:cNvCxnSpPr>
            <a:cxnSpLocks/>
          </p:cNvCxnSpPr>
          <p:nvPr/>
        </p:nvCxnSpPr>
        <p:spPr>
          <a:xfrm>
            <a:off x="5755685" y="3544961"/>
            <a:ext cx="2653530" cy="471868"/>
          </a:xfrm>
          <a:prstGeom prst="straightConnector1">
            <a:avLst/>
          </a:prstGeom>
          <a:ln w="1016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049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68" y="202066"/>
            <a:ext cx="8729663" cy="1038905"/>
          </a:xfrm>
        </p:spPr>
        <p:txBody>
          <a:bodyPr>
            <a:noAutofit/>
          </a:bodyPr>
          <a:lstStyle/>
          <a:p>
            <a:pPr algn="l"/>
            <a:r>
              <a:rPr lang="en-US" sz="3200" dirty="0"/>
              <a:t>Why? Because levels of (human-produced) </a:t>
            </a:r>
            <a:r>
              <a:rPr lang="en-US" sz="3200" dirty="0" err="1"/>
              <a:t>chlorofluorcarbons</a:t>
            </a:r>
            <a:r>
              <a:rPr lang="en-US" sz="3200" dirty="0"/>
              <a:t> are dropping. </a:t>
            </a:r>
          </a:p>
        </p:txBody>
      </p:sp>
      <p:sp>
        <p:nvSpPr>
          <p:cNvPr id="3" name="Subtitle 2"/>
          <p:cNvSpPr>
            <a:spLocks noGrp="1"/>
          </p:cNvSpPr>
          <p:nvPr>
            <p:ph type="subTitle" idx="1"/>
          </p:nvPr>
        </p:nvSpPr>
        <p:spPr/>
        <p:txBody>
          <a:bodyPr/>
          <a:lstStyle/>
          <a:p>
            <a:endParaRPr lang="en-US"/>
          </a:p>
        </p:txBody>
      </p:sp>
      <p:pic>
        <p:nvPicPr>
          <p:cNvPr id="1026" name="Picture 2" descr="CFC11 global monthly means">
            <a:extLst>
              <a:ext uri="{FF2B5EF4-FFF2-40B4-BE49-F238E27FC236}">
                <a16:creationId xmlns:a16="http://schemas.microsoft.com/office/drawing/2014/main" id="{BF9EEF44-D7D1-0F4B-9ECB-78B44BD22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489982"/>
            <a:ext cx="88265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A308621-0C80-7944-B580-C278B44A8D77}"/>
              </a:ext>
            </a:extLst>
          </p:cNvPr>
          <p:cNvCxnSpPr/>
          <p:nvPr/>
        </p:nvCxnSpPr>
        <p:spPr>
          <a:xfrm flipV="1">
            <a:off x="3286125" y="1800225"/>
            <a:ext cx="0" cy="38862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1D3D03A-6E5D-8E4C-A75D-971BF284DE4F}"/>
              </a:ext>
            </a:extLst>
          </p:cNvPr>
          <p:cNvCxnSpPr/>
          <p:nvPr/>
        </p:nvCxnSpPr>
        <p:spPr>
          <a:xfrm flipH="1">
            <a:off x="3286125" y="4700588"/>
            <a:ext cx="1143000"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D69044-0EF5-A245-98A2-FB0FA97A3879}"/>
              </a:ext>
            </a:extLst>
          </p:cNvPr>
          <p:cNvSpPr txBox="1"/>
          <p:nvPr/>
        </p:nvSpPr>
        <p:spPr>
          <a:xfrm>
            <a:off x="4408714" y="4000500"/>
            <a:ext cx="1567543" cy="1384995"/>
          </a:xfrm>
          <a:prstGeom prst="rect">
            <a:avLst/>
          </a:prstGeom>
          <a:solidFill>
            <a:schemeClr val="bg1"/>
          </a:solidFill>
        </p:spPr>
        <p:txBody>
          <a:bodyPr wrap="square" rtlCol="0">
            <a:spAutoFit/>
          </a:bodyPr>
          <a:lstStyle/>
          <a:p>
            <a:r>
              <a:rPr lang="en-US" sz="2800" b="1" dirty="0">
                <a:solidFill>
                  <a:srgbClr val="002060"/>
                </a:solidFill>
              </a:rPr>
              <a:t>Montreal Protocol adopted</a:t>
            </a:r>
          </a:p>
        </p:txBody>
      </p:sp>
    </p:spTree>
    <p:extLst>
      <p:ext uri="{BB962C8B-B14F-4D97-AF65-F5344CB8AC3E}">
        <p14:creationId xmlns:p14="http://schemas.microsoft.com/office/powerpoint/2010/main" val="4171375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858000"/>
          </a:xfrm>
          <a:prstGeom prst="rect">
            <a:avLst/>
          </a:prstGeom>
        </p:spPr>
      </p:pic>
      <p:sp>
        <p:nvSpPr>
          <p:cNvPr id="2" name="Title 1"/>
          <p:cNvSpPr>
            <a:spLocks noGrp="1"/>
          </p:cNvSpPr>
          <p:nvPr>
            <p:ph type="title"/>
          </p:nvPr>
        </p:nvSpPr>
        <p:spPr>
          <a:xfrm>
            <a:off x="467783" y="221722"/>
            <a:ext cx="8229600" cy="1143000"/>
          </a:xfrm>
        </p:spPr>
        <p:txBody>
          <a:bodyPr>
            <a:normAutofit fontScale="90000"/>
          </a:bodyPr>
          <a:lstStyle/>
          <a:p>
            <a:r>
              <a:rPr lang="en-US" dirty="0"/>
              <a:t>This is happening much less often than it used to</a:t>
            </a:r>
          </a:p>
        </p:txBody>
      </p:sp>
      <p:sp>
        <p:nvSpPr>
          <p:cNvPr id="5" name="Down Arrow 4"/>
          <p:cNvSpPr/>
          <p:nvPr/>
        </p:nvSpPr>
        <p:spPr>
          <a:xfrm>
            <a:off x="95252" y="2588867"/>
            <a:ext cx="1788582" cy="1460500"/>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28</a:t>
            </a:r>
            <a:r>
              <a:rPr lang="en-US" sz="3600" dirty="0"/>
              <a:t>%</a:t>
            </a:r>
          </a:p>
        </p:txBody>
      </p:sp>
      <p:sp>
        <p:nvSpPr>
          <p:cNvPr id="6" name="TextBox 5"/>
          <p:cNvSpPr txBox="1"/>
          <p:nvPr/>
        </p:nvSpPr>
        <p:spPr>
          <a:xfrm>
            <a:off x="179915" y="1685509"/>
            <a:ext cx="1680719" cy="769441"/>
          </a:xfrm>
          <a:prstGeom prst="rect">
            <a:avLst/>
          </a:prstGeom>
          <a:solidFill>
            <a:schemeClr val="bg1"/>
          </a:solidFill>
        </p:spPr>
        <p:txBody>
          <a:bodyPr wrap="none" rtlCol="0">
            <a:spAutoFit/>
          </a:bodyPr>
          <a:lstStyle/>
          <a:p>
            <a:r>
              <a:rPr lang="en-US" sz="4400" b="1" dirty="0"/>
              <a:t>Ozone</a:t>
            </a:r>
          </a:p>
        </p:txBody>
      </p:sp>
      <p:sp>
        <p:nvSpPr>
          <p:cNvPr id="7" name="Down Arrow 6"/>
          <p:cNvSpPr/>
          <p:nvPr/>
        </p:nvSpPr>
        <p:spPr>
          <a:xfrm>
            <a:off x="2004484" y="2578283"/>
            <a:ext cx="1752599" cy="2084917"/>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52</a:t>
            </a:r>
            <a:r>
              <a:rPr lang="en-US" sz="3600" dirty="0"/>
              <a:t>%</a:t>
            </a:r>
          </a:p>
        </p:txBody>
      </p:sp>
      <p:sp>
        <p:nvSpPr>
          <p:cNvPr id="8" name="TextBox 7"/>
          <p:cNvSpPr txBox="1"/>
          <p:nvPr/>
        </p:nvSpPr>
        <p:spPr>
          <a:xfrm>
            <a:off x="2300817" y="1722610"/>
            <a:ext cx="1128584" cy="769441"/>
          </a:xfrm>
          <a:prstGeom prst="rect">
            <a:avLst/>
          </a:prstGeom>
          <a:solidFill>
            <a:schemeClr val="bg1"/>
          </a:solidFill>
        </p:spPr>
        <p:txBody>
          <a:bodyPr wrap="none" rtlCol="0">
            <a:spAutoFit/>
          </a:bodyPr>
          <a:lstStyle/>
          <a:p>
            <a:r>
              <a:rPr lang="en-US" sz="4400" b="1" dirty="0"/>
              <a:t>NO</a:t>
            </a:r>
            <a:r>
              <a:rPr lang="en-US" sz="4400" b="1" baseline="-25000" dirty="0"/>
              <a:t>2</a:t>
            </a:r>
          </a:p>
        </p:txBody>
      </p:sp>
      <p:sp>
        <p:nvSpPr>
          <p:cNvPr id="9" name="Down Arrow 8"/>
          <p:cNvSpPr/>
          <p:nvPr/>
        </p:nvSpPr>
        <p:spPr>
          <a:xfrm>
            <a:off x="3909484" y="2582336"/>
            <a:ext cx="1657350" cy="3397247"/>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82</a:t>
            </a:r>
            <a:r>
              <a:rPr lang="en-US" sz="3600" dirty="0"/>
              <a:t>%</a:t>
            </a:r>
          </a:p>
        </p:txBody>
      </p:sp>
      <p:sp>
        <p:nvSpPr>
          <p:cNvPr id="10" name="TextBox 9"/>
          <p:cNvSpPr txBox="1"/>
          <p:nvPr/>
        </p:nvSpPr>
        <p:spPr>
          <a:xfrm>
            <a:off x="4311650" y="1733193"/>
            <a:ext cx="864915" cy="769441"/>
          </a:xfrm>
          <a:prstGeom prst="rect">
            <a:avLst/>
          </a:prstGeom>
          <a:solidFill>
            <a:schemeClr val="bg1"/>
          </a:solidFill>
        </p:spPr>
        <p:txBody>
          <a:bodyPr wrap="none" rtlCol="0">
            <a:spAutoFit/>
          </a:bodyPr>
          <a:lstStyle/>
          <a:p>
            <a:r>
              <a:rPr lang="en-US" sz="4400" b="1" dirty="0"/>
              <a:t>CO</a:t>
            </a:r>
          </a:p>
        </p:txBody>
      </p:sp>
      <p:sp>
        <p:nvSpPr>
          <p:cNvPr id="11" name="Down Arrow 10"/>
          <p:cNvSpPr/>
          <p:nvPr/>
        </p:nvSpPr>
        <p:spPr>
          <a:xfrm>
            <a:off x="5687484" y="2603502"/>
            <a:ext cx="1678516" cy="3418415"/>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83</a:t>
            </a:r>
            <a:r>
              <a:rPr lang="en-US" sz="3600" dirty="0"/>
              <a:t>%</a:t>
            </a:r>
          </a:p>
        </p:txBody>
      </p:sp>
      <p:sp>
        <p:nvSpPr>
          <p:cNvPr id="12" name="TextBox 11"/>
          <p:cNvSpPr txBox="1"/>
          <p:nvPr/>
        </p:nvSpPr>
        <p:spPr>
          <a:xfrm>
            <a:off x="6025034" y="1769415"/>
            <a:ext cx="1023612" cy="769441"/>
          </a:xfrm>
          <a:prstGeom prst="rect">
            <a:avLst/>
          </a:prstGeom>
          <a:solidFill>
            <a:schemeClr val="bg1"/>
          </a:solidFill>
        </p:spPr>
        <p:txBody>
          <a:bodyPr wrap="none" rtlCol="0">
            <a:spAutoFit/>
          </a:bodyPr>
          <a:lstStyle/>
          <a:p>
            <a:r>
              <a:rPr lang="en-US" sz="4400" b="1" dirty="0"/>
              <a:t>SO</a:t>
            </a:r>
            <a:r>
              <a:rPr lang="en-US" sz="4400" b="1" baseline="-25000" dirty="0"/>
              <a:t>2</a:t>
            </a:r>
          </a:p>
        </p:txBody>
      </p:sp>
      <p:sp>
        <p:nvSpPr>
          <p:cNvPr id="13" name="Down Arrow 12"/>
          <p:cNvSpPr/>
          <p:nvPr/>
        </p:nvSpPr>
        <p:spPr>
          <a:xfrm>
            <a:off x="7391401" y="2609849"/>
            <a:ext cx="1678516" cy="3793068"/>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89</a:t>
            </a:r>
            <a:r>
              <a:rPr lang="en-US" sz="3600" dirty="0"/>
              <a:t>%</a:t>
            </a:r>
          </a:p>
        </p:txBody>
      </p:sp>
      <p:sp>
        <p:nvSpPr>
          <p:cNvPr id="14" name="TextBox 13"/>
          <p:cNvSpPr txBox="1"/>
          <p:nvPr/>
        </p:nvSpPr>
        <p:spPr>
          <a:xfrm>
            <a:off x="7596714" y="1792578"/>
            <a:ext cx="1288659" cy="769441"/>
          </a:xfrm>
          <a:prstGeom prst="rect">
            <a:avLst/>
          </a:prstGeom>
          <a:solidFill>
            <a:schemeClr val="bg1"/>
          </a:solidFill>
        </p:spPr>
        <p:txBody>
          <a:bodyPr wrap="none" rtlCol="0">
            <a:spAutoFit/>
          </a:bodyPr>
          <a:lstStyle/>
          <a:p>
            <a:r>
              <a:rPr lang="en-US" sz="4400" b="1" dirty="0"/>
              <a:t>Lead</a:t>
            </a:r>
          </a:p>
        </p:txBody>
      </p:sp>
      <p:sp>
        <p:nvSpPr>
          <p:cNvPr id="15" name="TextBox 14"/>
          <p:cNvSpPr txBox="1"/>
          <p:nvPr/>
        </p:nvSpPr>
        <p:spPr>
          <a:xfrm>
            <a:off x="236680" y="6246091"/>
            <a:ext cx="3334942" cy="369332"/>
          </a:xfrm>
          <a:prstGeom prst="rect">
            <a:avLst/>
          </a:prstGeom>
          <a:noFill/>
        </p:spPr>
        <p:txBody>
          <a:bodyPr wrap="none" rtlCol="0">
            <a:spAutoFit/>
          </a:bodyPr>
          <a:lstStyle/>
          <a:p>
            <a:r>
              <a:rPr lang="en-US" dirty="0">
                <a:solidFill>
                  <a:srgbClr val="FFFFFF"/>
                </a:solidFill>
              </a:rPr>
              <a:t>Median change in US: 1980-2010</a:t>
            </a:r>
          </a:p>
        </p:txBody>
      </p:sp>
      <p:sp>
        <p:nvSpPr>
          <p:cNvPr id="17" name="Rectangle 16"/>
          <p:cNvSpPr/>
          <p:nvPr/>
        </p:nvSpPr>
        <p:spPr>
          <a:xfrm>
            <a:off x="5634234" y="6547536"/>
            <a:ext cx="2563843" cy="276999"/>
          </a:xfrm>
          <a:prstGeom prst="rect">
            <a:avLst/>
          </a:prstGeom>
        </p:spPr>
        <p:txBody>
          <a:bodyPr wrap="none">
            <a:spAutoFit/>
          </a:bodyPr>
          <a:lstStyle/>
          <a:p>
            <a:r>
              <a:rPr lang="en-US" sz="1200" dirty="0">
                <a:solidFill>
                  <a:schemeClr val="bg1"/>
                </a:solidFill>
              </a:rPr>
              <a:t>Data source: www3.epa.gov/</a:t>
            </a:r>
            <a:r>
              <a:rPr lang="en-US" sz="1200" dirty="0" err="1">
                <a:solidFill>
                  <a:schemeClr val="bg1"/>
                </a:solidFill>
              </a:rPr>
              <a:t>airtrends</a:t>
            </a:r>
            <a:endParaRPr lang="en-US" sz="1200" dirty="0">
              <a:solidFill>
                <a:schemeClr val="bg1"/>
              </a:solidFill>
            </a:endParaRPr>
          </a:p>
        </p:txBody>
      </p:sp>
    </p:spTree>
    <p:extLst>
      <p:ext uri="{BB962C8B-B14F-4D97-AF65-F5344CB8AC3E}">
        <p14:creationId xmlns:p14="http://schemas.microsoft.com/office/powerpoint/2010/main" val="13338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797" y="130631"/>
            <a:ext cx="8712148" cy="2308324"/>
          </a:xfrm>
          <a:prstGeom prst="rect">
            <a:avLst/>
          </a:prstGeom>
          <a:noFill/>
        </p:spPr>
        <p:txBody>
          <a:bodyPr wrap="square" rtlCol="0">
            <a:spAutoFit/>
          </a:bodyPr>
          <a:lstStyle/>
          <a:p>
            <a:pPr algn="just"/>
            <a:r>
              <a:rPr lang="en-US" sz="3600" dirty="0"/>
              <a:t>The Clean Air act reduced emissions and created $170 - $430 billion per year in health benefits—all while energy use went up and costs went down!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35" y="2717256"/>
            <a:ext cx="8957219" cy="3854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29"/>
          <p:cNvSpPr txBox="1">
            <a:spLocks noChangeArrowheads="1"/>
          </p:cNvSpPr>
          <p:nvPr/>
        </p:nvSpPr>
        <p:spPr bwMode="auto">
          <a:xfrm>
            <a:off x="7418930" y="6452957"/>
            <a:ext cx="14392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eaLnBrk="0" fontAlgn="base" hangingPunct="0">
              <a:spcBef>
                <a:spcPct val="0"/>
              </a:spcBef>
              <a:spcAft>
                <a:spcPct val="0"/>
              </a:spcAft>
              <a:buClrTx/>
              <a:buSzTx/>
              <a:buFontTx/>
              <a:buNone/>
            </a:pPr>
            <a:r>
              <a:rPr lang="en-US" altLang="en-US" sz="1200" dirty="0"/>
              <a:t>Burns et al. (2011)</a:t>
            </a:r>
          </a:p>
        </p:txBody>
      </p:sp>
    </p:spTree>
    <p:extLst>
      <p:ext uri="{BB962C8B-B14F-4D97-AF65-F5344CB8AC3E}">
        <p14:creationId xmlns:p14="http://schemas.microsoft.com/office/powerpoint/2010/main" val="1139230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162" y="2335203"/>
            <a:ext cx="6667676" cy="1568367"/>
          </a:xfrm>
        </p:spPr>
        <p:txBody>
          <a:bodyPr>
            <a:noAutofit/>
          </a:bodyPr>
          <a:lstStyle/>
          <a:p>
            <a:r>
              <a:rPr lang="en-US" sz="4800" dirty="0"/>
              <a:t>Opportunities</a:t>
            </a:r>
          </a:p>
        </p:txBody>
      </p:sp>
    </p:spTree>
    <p:extLst>
      <p:ext uri="{BB962C8B-B14F-4D97-AF65-F5344CB8AC3E}">
        <p14:creationId xmlns:p14="http://schemas.microsoft.com/office/powerpoint/2010/main" val="1652377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61" y="314056"/>
            <a:ext cx="8620125" cy="1665854"/>
          </a:xfrm>
        </p:spPr>
        <p:txBody>
          <a:bodyPr>
            <a:noAutofit/>
          </a:bodyPr>
          <a:lstStyle/>
          <a:p>
            <a:pPr algn="l"/>
            <a:r>
              <a:rPr lang="en-US" sz="3600" dirty="0"/>
              <a:t>When damages to agriculture and health are considered, new electricity based on non-fossil sources is cheapest</a:t>
            </a:r>
          </a:p>
        </p:txBody>
      </p:sp>
      <p:sp>
        <p:nvSpPr>
          <p:cNvPr id="6" name="TextBox 5"/>
          <p:cNvSpPr txBox="1"/>
          <p:nvPr/>
        </p:nvSpPr>
        <p:spPr>
          <a:xfrm>
            <a:off x="238712" y="3090793"/>
            <a:ext cx="2383125" cy="954107"/>
          </a:xfrm>
          <a:prstGeom prst="rect">
            <a:avLst/>
          </a:prstGeom>
          <a:noFill/>
        </p:spPr>
        <p:txBody>
          <a:bodyPr wrap="square" rtlCol="0">
            <a:spAutoFit/>
          </a:bodyPr>
          <a:lstStyle/>
          <a:p>
            <a:r>
              <a:rPr lang="en-US" sz="2800" i="1" dirty="0"/>
              <a:t>Costs of new US electricity</a:t>
            </a:r>
          </a:p>
        </p:txBody>
      </p:sp>
      <p:grpSp>
        <p:nvGrpSpPr>
          <p:cNvPr id="8" name="Group 7"/>
          <p:cNvGrpSpPr/>
          <p:nvPr/>
        </p:nvGrpSpPr>
        <p:grpSpPr>
          <a:xfrm>
            <a:off x="2485284" y="2165464"/>
            <a:ext cx="6291883" cy="3815232"/>
            <a:chOff x="990599" y="1643063"/>
            <a:chExt cx="6829425" cy="420355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1643063"/>
              <a:ext cx="6829425" cy="4203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5772150" y="2857500"/>
              <a:ext cx="190500" cy="2095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1675" y="2457450"/>
              <a:ext cx="190500" cy="209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7410450" y="6353175"/>
            <a:ext cx="1592103" cy="369332"/>
          </a:xfrm>
          <a:prstGeom prst="rect">
            <a:avLst/>
          </a:prstGeom>
          <a:noFill/>
        </p:spPr>
        <p:txBody>
          <a:bodyPr wrap="none" rtlCol="0">
            <a:spAutoFit/>
          </a:bodyPr>
          <a:lstStyle/>
          <a:p>
            <a:r>
              <a:rPr lang="en-US" dirty="0" err="1"/>
              <a:t>Shindell</a:t>
            </a:r>
            <a:r>
              <a:rPr lang="en-US" dirty="0"/>
              <a:t> (2015)</a:t>
            </a:r>
          </a:p>
        </p:txBody>
      </p:sp>
    </p:spTree>
    <p:extLst>
      <p:ext uri="{BB962C8B-B14F-4D97-AF65-F5344CB8AC3E}">
        <p14:creationId xmlns:p14="http://schemas.microsoft.com/office/powerpoint/2010/main" val="1832186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rmful algal blooms">
            <a:extLst>
              <a:ext uri="{FF2B5EF4-FFF2-40B4-BE49-F238E27FC236}">
                <a16:creationId xmlns:a16="http://schemas.microsoft.com/office/drawing/2014/main" id="{9683630A-62B2-7249-9124-5102C47BB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9CF07C-FC5C-7846-B1CA-2DFB23CE361B}"/>
              </a:ext>
            </a:extLst>
          </p:cNvPr>
          <p:cNvSpPr>
            <a:spLocks noGrp="1"/>
          </p:cNvSpPr>
          <p:nvPr>
            <p:ph type="title"/>
          </p:nvPr>
        </p:nvSpPr>
        <p:spPr>
          <a:xfrm>
            <a:off x="146957" y="127682"/>
            <a:ext cx="8817429" cy="1096962"/>
          </a:xfrm>
          <a:solidFill>
            <a:schemeClr val="accent3">
              <a:lumMod val="75000"/>
              <a:alpha val="72000"/>
            </a:schemeClr>
          </a:solidFill>
        </p:spPr>
        <p:txBody>
          <a:bodyPr>
            <a:normAutofit/>
          </a:bodyPr>
          <a:lstStyle/>
          <a:p>
            <a:pPr algn="l"/>
            <a:r>
              <a:rPr lang="en-US" sz="3200" dirty="0"/>
              <a:t>Less fossil fuel, less nitrogen pollution, fewer harmful algal blooms, fewer dead zones </a:t>
            </a:r>
          </a:p>
        </p:txBody>
      </p:sp>
    </p:spTree>
    <p:extLst>
      <p:ext uri="{BB962C8B-B14F-4D97-AF65-F5344CB8AC3E}">
        <p14:creationId xmlns:p14="http://schemas.microsoft.com/office/powerpoint/2010/main" val="2006206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44" y="202060"/>
            <a:ext cx="8630215" cy="837526"/>
          </a:xfrm>
        </p:spPr>
        <p:txBody>
          <a:bodyPr>
            <a:normAutofit fontScale="90000"/>
          </a:bodyPr>
          <a:lstStyle/>
          <a:p>
            <a:r>
              <a:rPr lang="en-US" dirty="0"/>
              <a:t>The cost to install solar has plummeted</a:t>
            </a:r>
          </a:p>
        </p:txBody>
      </p:sp>
      <p:pic>
        <p:nvPicPr>
          <p:cNvPr id="4" name="Picture 3"/>
          <p:cNvPicPr>
            <a:picLocks noChangeAspect="1"/>
          </p:cNvPicPr>
          <p:nvPr/>
        </p:nvPicPr>
        <p:blipFill>
          <a:blip r:embed="rId3"/>
          <a:stretch>
            <a:fillRect/>
          </a:stretch>
        </p:blipFill>
        <p:spPr>
          <a:xfrm>
            <a:off x="1210547" y="1073403"/>
            <a:ext cx="6887155" cy="5601781"/>
          </a:xfrm>
          <a:prstGeom prst="rect">
            <a:avLst/>
          </a:prstGeom>
        </p:spPr>
      </p:pic>
    </p:spTree>
    <p:extLst>
      <p:ext uri="{BB962C8B-B14F-4D97-AF65-F5344CB8AC3E}">
        <p14:creationId xmlns:p14="http://schemas.microsoft.com/office/powerpoint/2010/main" val="1079639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83079-F6B3-3140-A7EF-454B72E0873C}"/>
              </a:ext>
            </a:extLst>
          </p:cNvPr>
          <p:cNvSpPr>
            <a:spLocks noGrp="1"/>
          </p:cNvSpPr>
          <p:nvPr>
            <p:ph idx="1"/>
          </p:nvPr>
        </p:nvSpPr>
        <p:spPr>
          <a:xfrm>
            <a:off x="310243" y="555171"/>
            <a:ext cx="8229600" cy="718458"/>
          </a:xfrm>
        </p:spPr>
        <p:txBody>
          <a:bodyPr/>
          <a:lstStyle/>
          <a:p>
            <a:pPr marL="0" indent="0">
              <a:buNone/>
            </a:pPr>
            <a:r>
              <a:rPr lang="en-US" dirty="0"/>
              <a:t>Renewables are cheap!</a:t>
            </a:r>
          </a:p>
        </p:txBody>
      </p:sp>
      <p:pic>
        <p:nvPicPr>
          <p:cNvPr id="7170" name="Picture 2" descr="Wind wins, with solar coming in second. Coal is unchanged while nuclear got more expensive.">
            <a:extLst>
              <a:ext uri="{FF2B5EF4-FFF2-40B4-BE49-F238E27FC236}">
                <a16:creationId xmlns:a16="http://schemas.microsoft.com/office/drawing/2014/main" id="{0E2E5E39-A40A-554C-BF83-5E66DE1A90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09"/>
          <a:stretch/>
        </p:blipFill>
        <p:spPr bwMode="auto">
          <a:xfrm>
            <a:off x="261257" y="1714500"/>
            <a:ext cx="8621486" cy="4931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7FD48B-CBED-9C49-848C-219F1B426FED}"/>
              </a:ext>
            </a:extLst>
          </p:cNvPr>
          <p:cNvSpPr txBox="1"/>
          <p:nvPr/>
        </p:nvSpPr>
        <p:spPr>
          <a:xfrm>
            <a:off x="587829" y="5910943"/>
            <a:ext cx="7622600" cy="584775"/>
          </a:xfrm>
          <a:prstGeom prst="rect">
            <a:avLst/>
          </a:prstGeom>
          <a:solidFill>
            <a:schemeClr val="bg1"/>
          </a:solidFill>
        </p:spPr>
        <p:txBody>
          <a:bodyPr wrap="none" rtlCol="0">
            <a:spAutoFit/>
          </a:bodyPr>
          <a:lstStyle/>
          <a:p>
            <a:r>
              <a:rPr lang="en-US" sz="3200" dirty="0"/>
              <a:t>  Coal       Nuclear      Gas         Wind        Solar</a:t>
            </a:r>
          </a:p>
        </p:txBody>
      </p:sp>
      <p:sp>
        <p:nvSpPr>
          <p:cNvPr id="5" name="Rectangle 4">
            <a:extLst>
              <a:ext uri="{FF2B5EF4-FFF2-40B4-BE49-F238E27FC236}">
                <a16:creationId xmlns:a16="http://schemas.microsoft.com/office/drawing/2014/main" id="{9BAD83AD-43F3-F144-B1F5-B838A276E04E}"/>
              </a:ext>
            </a:extLst>
          </p:cNvPr>
          <p:cNvSpPr/>
          <p:nvPr/>
        </p:nvSpPr>
        <p:spPr>
          <a:xfrm>
            <a:off x="3739242" y="1931297"/>
            <a:ext cx="4898571" cy="1077218"/>
          </a:xfrm>
          <a:prstGeom prst="rect">
            <a:avLst/>
          </a:prstGeom>
        </p:spPr>
        <p:txBody>
          <a:bodyPr wrap="square">
            <a:spAutoFit/>
          </a:bodyPr>
          <a:lstStyle/>
          <a:p>
            <a:r>
              <a:rPr lang="en-US" sz="3200" dirty="0"/>
              <a:t>Costs of new installations in dollars per megawatt-hour</a:t>
            </a:r>
          </a:p>
        </p:txBody>
      </p:sp>
      <p:sp>
        <p:nvSpPr>
          <p:cNvPr id="6" name="Rectangle 5">
            <a:extLst>
              <a:ext uri="{FF2B5EF4-FFF2-40B4-BE49-F238E27FC236}">
                <a16:creationId xmlns:a16="http://schemas.microsoft.com/office/drawing/2014/main" id="{4573D95F-1FC1-F444-8540-39D8F9A9F376}"/>
              </a:ext>
            </a:extLst>
          </p:cNvPr>
          <p:cNvSpPr/>
          <p:nvPr/>
        </p:nvSpPr>
        <p:spPr>
          <a:xfrm>
            <a:off x="6025243" y="3118757"/>
            <a:ext cx="898071" cy="310243"/>
          </a:xfrm>
          <a:prstGeom prst="rect">
            <a:avLst/>
          </a:prstGeom>
          <a:solidFill>
            <a:srgbClr val="E374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BA70F3-35AD-D24D-8448-0F4C65B53370}"/>
              </a:ext>
            </a:extLst>
          </p:cNvPr>
          <p:cNvSpPr/>
          <p:nvPr/>
        </p:nvSpPr>
        <p:spPr>
          <a:xfrm>
            <a:off x="6030686" y="3597729"/>
            <a:ext cx="898071" cy="310243"/>
          </a:xfrm>
          <a:prstGeom prst="rect">
            <a:avLst/>
          </a:prstGeom>
          <a:noFill/>
          <a:ln w="25400">
            <a:solidFill>
              <a:schemeClr val="bg1">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37C20B-964F-9D47-9FE2-9E05E4DF1C45}"/>
              </a:ext>
            </a:extLst>
          </p:cNvPr>
          <p:cNvSpPr txBox="1"/>
          <p:nvPr/>
        </p:nvSpPr>
        <p:spPr>
          <a:xfrm>
            <a:off x="6989735" y="3060323"/>
            <a:ext cx="806631" cy="461665"/>
          </a:xfrm>
          <a:prstGeom prst="rect">
            <a:avLst/>
          </a:prstGeom>
          <a:noFill/>
        </p:spPr>
        <p:txBody>
          <a:bodyPr wrap="none" rtlCol="0">
            <a:spAutoFit/>
          </a:bodyPr>
          <a:lstStyle/>
          <a:p>
            <a:r>
              <a:rPr lang="en-US" sz="2400" dirty="0"/>
              <a:t>2018</a:t>
            </a:r>
          </a:p>
        </p:txBody>
      </p:sp>
      <p:sp>
        <p:nvSpPr>
          <p:cNvPr id="10" name="TextBox 9">
            <a:extLst>
              <a:ext uri="{FF2B5EF4-FFF2-40B4-BE49-F238E27FC236}">
                <a16:creationId xmlns:a16="http://schemas.microsoft.com/office/drawing/2014/main" id="{D42100C5-CA62-ED40-B38F-254ABB54B97D}"/>
              </a:ext>
            </a:extLst>
          </p:cNvPr>
          <p:cNvSpPr txBox="1"/>
          <p:nvPr/>
        </p:nvSpPr>
        <p:spPr>
          <a:xfrm>
            <a:off x="7002652" y="3484538"/>
            <a:ext cx="806631" cy="461665"/>
          </a:xfrm>
          <a:prstGeom prst="rect">
            <a:avLst/>
          </a:prstGeom>
          <a:noFill/>
        </p:spPr>
        <p:txBody>
          <a:bodyPr wrap="none" rtlCol="0">
            <a:spAutoFit/>
          </a:bodyPr>
          <a:lstStyle/>
          <a:p>
            <a:r>
              <a:rPr lang="en-US" sz="2400" dirty="0"/>
              <a:t>2017</a:t>
            </a:r>
          </a:p>
        </p:txBody>
      </p:sp>
    </p:spTree>
    <p:extLst>
      <p:ext uri="{BB962C8B-B14F-4D97-AF65-F5344CB8AC3E}">
        <p14:creationId xmlns:p14="http://schemas.microsoft.com/office/powerpoint/2010/main" val="291505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ttp://www.bakesforbreastcancer.org/wp-content/uploads/2012/03/su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 t="232" b="-197"/>
          <a:stretch/>
        </p:blipFill>
        <p:spPr bwMode="auto">
          <a:xfrm>
            <a:off x="3735969" y="-171450"/>
            <a:ext cx="1245606" cy="124982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Block Arc 6"/>
          <p:cNvSpPr/>
          <p:nvPr/>
        </p:nvSpPr>
        <p:spPr>
          <a:xfrm>
            <a:off x="1854938" y="0"/>
            <a:ext cx="14578124" cy="14389768"/>
          </a:xfrm>
          <a:prstGeom prst="blockArc">
            <a:avLst>
              <a:gd name="adj1" fmla="val 10963739"/>
              <a:gd name="adj2" fmla="val 16259873"/>
              <a:gd name="adj3" fmla="val 256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20" name="Picture 4" descr="http://images.clipartpanda.com/earth-clipart-yckMB7XcE.png"/>
          <p:cNvPicPr>
            <a:picLocks noChangeAspect="1" noChangeArrowheads="1"/>
          </p:cNvPicPr>
          <p:nvPr/>
        </p:nvPicPr>
        <p:blipFill rotWithShape="1">
          <a:blip r:embed="rId4">
            <a:extLst>
              <a:ext uri="{28A0092B-C50C-407E-A947-70E740481C1C}">
                <a14:useLocalDpi xmlns:a14="http://schemas.microsoft.com/office/drawing/2010/main" val="0"/>
              </a:ext>
            </a:extLst>
          </a:blip>
          <a:srcRect r="49883" b="54665"/>
          <a:stretch/>
        </p:blipFill>
        <p:spPr bwMode="auto">
          <a:xfrm>
            <a:off x="4993240" y="2831143"/>
            <a:ext cx="4150760" cy="40268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ight Arrow 5"/>
          <p:cNvSpPr/>
          <p:nvPr/>
        </p:nvSpPr>
        <p:spPr>
          <a:xfrm rot="3071082">
            <a:off x="4259501" y="1917835"/>
            <a:ext cx="3183317" cy="811659"/>
          </a:xfrm>
          <a:prstGeom prst="rightArrow">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0367" y="387459"/>
            <a:ext cx="2913321" cy="2308324"/>
          </a:xfrm>
          <a:prstGeom prst="rect">
            <a:avLst/>
          </a:prstGeom>
          <a:solidFill>
            <a:schemeClr val="bg1"/>
          </a:solidFill>
        </p:spPr>
        <p:txBody>
          <a:bodyPr wrap="square" rtlCol="0">
            <a:spAutoFit/>
          </a:bodyPr>
          <a:lstStyle/>
          <a:p>
            <a:pPr algn="ctr"/>
            <a:r>
              <a:rPr lang="en-US" sz="3600" dirty="0"/>
              <a:t>The greenhouse effect in three steps</a:t>
            </a:r>
          </a:p>
        </p:txBody>
      </p:sp>
      <p:sp>
        <p:nvSpPr>
          <p:cNvPr id="10" name="TextBox 9"/>
          <p:cNvSpPr txBox="1"/>
          <p:nvPr/>
        </p:nvSpPr>
        <p:spPr>
          <a:xfrm>
            <a:off x="6272766" y="997466"/>
            <a:ext cx="2743200" cy="830997"/>
          </a:xfrm>
          <a:prstGeom prst="rect">
            <a:avLst/>
          </a:prstGeom>
          <a:noFill/>
        </p:spPr>
        <p:txBody>
          <a:bodyPr wrap="square" rtlCol="0">
            <a:spAutoFit/>
          </a:bodyPr>
          <a:lstStyle/>
          <a:p>
            <a:r>
              <a:rPr lang="en-US" sz="2400" dirty="0"/>
              <a:t>1. Solar radiation warms Earth</a:t>
            </a:r>
          </a:p>
        </p:txBody>
      </p:sp>
      <p:grpSp>
        <p:nvGrpSpPr>
          <p:cNvPr id="2" name="Group 1"/>
          <p:cNvGrpSpPr/>
          <p:nvPr/>
        </p:nvGrpSpPr>
        <p:grpSpPr>
          <a:xfrm>
            <a:off x="3418634" y="2634354"/>
            <a:ext cx="2713172" cy="1792075"/>
            <a:chOff x="3418634" y="2634354"/>
            <a:chExt cx="2713172" cy="1792075"/>
          </a:xfrm>
        </p:grpSpPr>
        <p:sp>
          <p:nvSpPr>
            <p:cNvPr id="9" name="Right Arrow 8"/>
            <p:cNvSpPr/>
            <p:nvPr/>
          </p:nvSpPr>
          <p:spPr>
            <a:xfrm rot="13395105">
              <a:off x="5154443" y="3614770"/>
              <a:ext cx="977363" cy="8116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18634" y="2634354"/>
              <a:ext cx="2507394" cy="1200329"/>
            </a:xfrm>
            <a:prstGeom prst="rect">
              <a:avLst/>
            </a:prstGeom>
            <a:noFill/>
          </p:spPr>
          <p:txBody>
            <a:bodyPr wrap="square" rtlCol="0">
              <a:spAutoFit/>
            </a:bodyPr>
            <a:lstStyle/>
            <a:p>
              <a:r>
                <a:rPr lang="en-US" sz="2400" dirty="0"/>
                <a:t>2. Earth’s radiation absorbed in atmosphere</a:t>
              </a:r>
            </a:p>
          </p:txBody>
        </p:sp>
      </p:grpSp>
      <p:grpSp>
        <p:nvGrpSpPr>
          <p:cNvPr id="3" name="Group 2"/>
          <p:cNvGrpSpPr/>
          <p:nvPr/>
        </p:nvGrpSpPr>
        <p:grpSpPr>
          <a:xfrm>
            <a:off x="1925621" y="3765837"/>
            <a:ext cx="3532419" cy="2886262"/>
            <a:chOff x="1925621" y="3765837"/>
            <a:chExt cx="3532419" cy="2886262"/>
          </a:xfrm>
        </p:grpSpPr>
        <p:sp>
          <p:nvSpPr>
            <p:cNvPr id="11" name="Right Arrow 10"/>
            <p:cNvSpPr/>
            <p:nvPr/>
          </p:nvSpPr>
          <p:spPr>
            <a:xfrm rot="1424526">
              <a:off x="3814799" y="4572202"/>
              <a:ext cx="1643241" cy="8116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2258753">
              <a:off x="1925621" y="3765837"/>
              <a:ext cx="1843126" cy="8116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145768" y="5082439"/>
              <a:ext cx="2356885" cy="1569660"/>
            </a:xfrm>
            <a:prstGeom prst="rect">
              <a:avLst/>
            </a:prstGeom>
            <a:noFill/>
          </p:spPr>
          <p:txBody>
            <a:bodyPr wrap="square" rtlCol="0">
              <a:spAutoFit/>
            </a:bodyPr>
            <a:lstStyle/>
            <a:p>
              <a:r>
                <a:rPr lang="en-US" sz="2400" dirty="0"/>
                <a:t>3. Atmosphere’s radiation further warms Earth—by 60 </a:t>
              </a:r>
              <a:r>
                <a:rPr lang="en-US" sz="2400" baseline="30000" dirty="0" err="1"/>
                <a:t>o</a:t>
              </a:r>
              <a:r>
                <a:rPr lang="en-US" sz="2400" dirty="0" err="1"/>
                <a:t>F</a:t>
              </a:r>
              <a:endParaRPr lang="en-US" sz="2400" dirty="0"/>
            </a:p>
          </p:txBody>
        </p:sp>
      </p:grpSp>
    </p:spTree>
    <p:extLst>
      <p:ext uri="{BB962C8B-B14F-4D97-AF65-F5344CB8AC3E}">
        <p14:creationId xmlns:p14="http://schemas.microsoft.com/office/powerpoint/2010/main" val="34118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AF07-369D-9C4F-88C7-093E2B6FE37C}"/>
              </a:ext>
            </a:extLst>
          </p:cNvPr>
          <p:cNvSpPr>
            <a:spLocks noGrp="1"/>
          </p:cNvSpPr>
          <p:nvPr>
            <p:ph type="title"/>
          </p:nvPr>
        </p:nvSpPr>
        <p:spPr>
          <a:xfrm>
            <a:off x="228600" y="388938"/>
            <a:ext cx="8686800" cy="786720"/>
          </a:xfrm>
        </p:spPr>
        <p:txBody>
          <a:bodyPr>
            <a:normAutofit/>
          </a:bodyPr>
          <a:lstStyle/>
          <a:p>
            <a:pPr algn="l"/>
            <a:r>
              <a:rPr lang="en-US" sz="3200" dirty="0"/>
              <a:t>Use of efficient light bulbs is skyrocketing …</a:t>
            </a:r>
          </a:p>
        </p:txBody>
      </p:sp>
      <p:sp>
        <p:nvSpPr>
          <p:cNvPr id="3" name="Content Placeholder 2">
            <a:extLst>
              <a:ext uri="{FF2B5EF4-FFF2-40B4-BE49-F238E27FC236}">
                <a16:creationId xmlns:a16="http://schemas.microsoft.com/office/drawing/2014/main" id="{F8812E6A-B073-D145-9D8F-36D243E3F9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E8CF2C-98EE-1B43-9758-6D3CBF81B275}"/>
              </a:ext>
            </a:extLst>
          </p:cNvPr>
          <p:cNvPicPr>
            <a:picLocks noChangeAspect="1"/>
          </p:cNvPicPr>
          <p:nvPr/>
        </p:nvPicPr>
        <p:blipFill>
          <a:blip r:embed="rId3"/>
          <a:stretch>
            <a:fillRect/>
          </a:stretch>
        </p:blipFill>
        <p:spPr>
          <a:xfrm>
            <a:off x="383721" y="1511258"/>
            <a:ext cx="8376557" cy="4941343"/>
          </a:xfrm>
          <a:prstGeom prst="rect">
            <a:avLst/>
          </a:prstGeom>
        </p:spPr>
      </p:pic>
    </p:spTree>
    <p:extLst>
      <p:ext uri="{BB962C8B-B14F-4D97-AF65-F5344CB8AC3E}">
        <p14:creationId xmlns:p14="http://schemas.microsoft.com/office/powerpoint/2010/main" val="2921985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BE60-6AB4-9D45-B635-4232622A4002}"/>
              </a:ext>
            </a:extLst>
          </p:cNvPr>
          <p:cNvSpPr>
            <a:spLocks noGrp="1"/>
          </p:cNvSpPr>
          <p:nvPr>
            <p:ph type="title"/>
          </p:nvPr>
        </p:nvSpPr>
        <p:spPr>
          <a:xfrm>
            <a:off x="342900" y="192995"/>
            <a:ext cx="8229600" cy="835705"/>
          </a:xfrm>
        </p:spPr>
        <p:txBody>
          <a:bodyPr>
            <a:normAutofit/>
          </a:bodyPr>
          <a:lstStyle/>
          <a:p>
            <a:pPr algn="l"/>
            <a:r>
              <a:rPr lang="en-US" sz="3200" dirty="0"/>
              <a:t> … and reducing electricity costs</a:t>
            </a:r>
          </a:p>
        </p:txBody>
      </p:sp>
      <p:pic>
        <p:nvPicPr>
          <p:cNvPr id="5" name="Picture 4">
            <a:extLst>
              <a:ext uri="{FF2B5EF4-FFF2-40B4-BE49-F238E27FC236}">
                <a16:creationId xmlns:a16="http://schemas.microsoft.com/office/drawing/2014/main" id="{028FCCBC-FA30-094A-9F2D-6FAC5474A412}"/>
              </a:ext>
            </a:extLst>
          </p:cNvPr>
          <p:cNvPicPr>
            <a:picLocks noChangeAspect="1"/>
          </p:cNvPicPr>
          <p:nvPr/>
        </p:nvPicPr>
        <p:blipFill>
          <a:blip r:embed="rId3"/>
          <a:stretch>
            <a:fillRect/>
          </a:stretch>
        </p:blipFill>
        <p:spPr>
          <a:xfrm>
            <a:off x="2334986" y="993580"/>
            <a:ext cx="5100864" cy="5553269"/>
          </a:xfrm>
          <a:prstGeom prst="rect">
            <a:avLst/>
          </a:prstGeom>
        </p:spPr>
      </p:pic>
      <p:cxnSp>
        <p:nvCxnSpPr>
          <p:cNvPr id="4" name="Straight Arrow Connector 3">
            <a:extLst>
              <a:ext uri="{FF2B5EF4-FFF2-40B4-BE49-F238E27FC236}">
                <a16:creationId xmlns:a16="http://schemas.microsoft.com/office/drawing/2014/main" id="{FFE6FEB4-9CA3-1945-B2FE-1329A003E11A}"/>
              </a:ext>
            </a:extLst>
          </p:cNvPr>
          <p:cNvCxnSpPr>
            <a:cxnSpLocks/>
          </p:cNvCxnSpPr>
          <p:nvPr/>
        </p:nvCxnSpPr>
        <p:spPr>
          <a:xfrm>
            <a:off x="5692184" y="1239004"/>
            <a:ext cx="2147949" cy="403529"/>
          </a:xfrm>
          <a:prstGeom prst="straightConnector1">
            <a:avLst/>
          </a:prstGeom>
          <a:ln w="101600">
            <a:solidFill>
              <a:srgbClr val="FF0000">
                <a:alpha val="36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5520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3B0062-2A6E-2842-9724-AB29EFFECB82}"/>
              </a:ext>
            </a:extLst>
          </p:cNvPr>
          <p:cNvSpPr>
            <a:spLocks noGrp="1"/>
          </p:cNvSpPr>
          <p:nvPr>
            <p:ph idx="1"/>
          </p:nvPr>
        </p:nvSpPr>
        <p:spPr>
          <a:xfrm>
            <a:off x="195943" y="152400"/>
            <a:ext cx="8752114" cy="1066799"/>
          </a:xfrm>
        </p:spPr>
        <p:txBody>
          <a:bodyPr>
            <a:noAutofit/>
          </a:bodyPr>
          <a:lstStyle/>
          <a:p>
            <a:pPr marL="0" indent="0">
              <a:buNone/>
            </a:pPr>
            <a:r>
              <a:rPr lang="en-US" dirty="0"/>
              <a:t>Food systems are responsible for one-quarter of greenhouse gas emissions</a:t>
            </a:r>
          </a:p>
        </p:txBody>
      </p:sp>
      <p:pic>
        <p:nvPicPr>
          <p:cNvPr id="1030" name="Picture 6" descr="https://www.ces.ncsu.edu/wp-content/uploads/2013/06/Local-Foods-System-Diagram-no-title.jpg">
            <a:extLst>
              <a:ext uri="{FF2B5EF4-FFF2-40B4-BE49-F238E27FC236}">
                <a16:creationId xmlns:a16="http://schemas.microsoft.com/office/drawing/2014/main" id="{02750AF4-E2C2-FC4C-BC8F-F80536681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2" t="6163" r="7563" b="16807"/>
          <a:stretch/>
        </p:blipFill>
        <p:spPr bwMode="auto">
          <a:xfrm>
            <a:off x="584385" y="1280160"/>
            <a:ext cx="7975230" cy="534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03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11C7-80B3-594A-889E-AF4CA65532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31B1F7-1F30-A041-9AF6-D6F6E98805D5}"/>
              </a:ext>
            </a:extLst>
          </p:cNvPr>
          <p:cNvSpPr>
            <a:spLocks noGrp="1"/>
          </p:cNvSpPr>
          <p:nvPr>
            <p:ph idx="1"/>
          </p:nvPr>
        </p:nvSpPr>
        <p:spPr/>
        <p:txBody>
          <a:bodyPr/>
          <a:lstStyle/>
          <a:p>
            <a:endParaRPr lang="en-US"/>
          </a:p>
        </p:txBody>
      </p:sp>
      <p:pic>
        <p:nvPicPr>
          <p:cNvPr id="2050" name="Picture 2" descr="Related image">
            <a:extLst>
              <a:ext uri="{FF2B5EF4-FFF2-40B4-BE49-F238E27FC236}">
                <a16:creationId xmlns:a16="http://schemas.microsoft.com/office/drawing/2014/main" id="{2B71AB93-CBDB-B344-A6A4-71438347B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70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E92A25-2EA3-134A-AD9B-FA27BCF953E7}"/>
              </a:ext>
            </a:extLst>
          </p:cNvPr>
          <p:cNvPicPr>
            <a:picLocks noChangeAspect="1"/>
          </p:cNvPicPr>
          <p:nvPr/>
        </p:nvPicPr>
        <p:blipFill>
          <a:blip r:embed="rId3"/>
          <a:stretch>
            <a:fillRect/>
          </a:stretch>
        </p:blipFill>
        <p:spPr>
          <a:xfrm>
            <a:off x="318407" y="177800"/>
            <a:ext cx="8507185" cy="6502400"/>
          </a:xfrm>
          <a:prstGeom prst="rect">
            <a:avLst/>
          </a:prstGeom>
        </p:spPr>
      </p:pic>
      <p:sp>
        <p:nvSpPr>
          <p:cNvPr id="5" name="TextBox 4">
            <a:extLst>
              <a:ext uri="{FF2B5EF4-FFF2-40B4-BE49-F238E27FC236}">
                <a16:creationId xmlns:a16="http://schemas.microsoft.com/office/drawing/2014/main" id="{C871EAD9-FA88-D244-890A-A98ADFA9516C}"/>
              </a:ext>
            </a:extLst>
          </p:cNvPr>
          <p:cNvSpPr txBox="1"/>
          <p:nvPr/>
        </p:nvSpPr>
        <p:spPr>
          <a:xfrm>
            <a:off x="6906986" y="6253843"/>
            <a:ext cx="1895134" cy="369332"/>
          </a:xfrm>
          <a:prstGeom prst="rect">
            <a:avLst/>
          </a:prstGeom>
          <a:noFill/>
        </p:spPr>
        <p:txBody>
          <a:bodyPr wrap="none" rtlCol="0">
            <a:spAutoFit/>
          </a:bodyPr>
          <a:lstStyle/>
          <a:p>
            <a:r>
              <a:rPr lang="en-US" dirty="0"/>
              <a:t>Graphic: NY Times</a:t>
            </a:r>
          </a:p>
        </p:txBody>
      </p:sp>
      <p:sp>
        <p:nvSpPr>
          <p:cNvPr id="6" name="Rectangle 5">
            <a:extLst>
              <a:ext uri="{FF2B5EF4-FFF2-40B4-BE49-F238E27FC236}">
                <a16:creationId xmlns:a16="http://schemas.microsoft.com/office/drawing/2014/main" id="{B5782B53-8EA2-DD4F-8E17-310F4138405F}"/>
              </a:ext>
            </a:extLst>
          </p:cNvPr>
          <p:cNvSpPr/>
          <p:nvPr/>
        </p:nvSpPr>
        <p:spPr>
          <a:xfrm>
            <a:off x="4408714" y="2573799"/>
            <a:ext cx="4049485" cy="3231654"/>
          </a:xfrm>
          <a:prstGeom prst="rect">
            <a:avLst/>
          </a:prstGeom>
          <a:solidFill>
            <a:schemeClr val="tx2">
              <a:lumMod val="40000"/>
              <a:lumOff val="60000"/>
            </a:schemeClr>
          </a:solidFill>
        </p:spPr>
        <p:txBody>
          <a:bodyPr wrap="square">
            <a:spAutoFit/>
          </a:bodyPr>
          <a:lstStyle/>
          <a:p>
            <a:r>
              <a:rPr lang="en-US" sz="3600" b="1" dirty="0"/>
              <a:t>Your diet matters!</a:t>
            </a:r>
          </a:p>
          <a:p>
            <a:endParaRPr lang="en-US" sz="2800" dirty="0"/>
          </a:p>
          <a:p>
            <a:r>
              <a:rPr lang="en-US" sz="2800" dirty="0"/>
              <a:t>Kilograms of CO</a:t>
            </a:r>
            <a:r>
              <a:rPr lang="en-US" sz="2800" baseline="-25000" dirty="0"/>
              <a:t>2</a:t>
            </a:r>
            <a:r>
              <a:rPr lang="en-US" sz="2800" dirty="0"/>
              <a:t> equivalent released in  production and consumption of 50 grams of protein</a:t>
            </a:r>
          </a:p>
        </p:txBody>
      </p:sp>
    </p:spTree>
    <p:extLst>
      <p:ext uri="{BB962C8B-B14F-4D97-AF65-F5344CB8AC3E}">
        <p14:creationId xmlns:p14="http://schemas.microsoft.com/office/powerpoint/2010/main" val="1952244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888F-89FC-944E-8CB2-28A714A3B11A}"/>
              </a:ext>
            </a:extLst>
          </p:cNvPr>
          <p:cNvSpPr>
            <a:spLocks noGrp="1"/>
          </p:cNvSpPr>
          <p:nvPr>
            <p:ph type="title"/>
          </p:nvPr>
        </p:nvSpPr>
        <p:spPr/>
        <p:txBody>
          <a:bodyPr/>
          <a:lstStyle/>
          <a:p>
            <a:endParaRPr lang="en-US"/>
          </a:p>
        </p:txBody>
      </p:sp>
      <p:pic>
        <p:nvPicPr>
          <p:cNvPr id="2050" name="Picture 2" descr="http://queenscarehealthcenters.org/wp-content/uploads/2015/03/Med_pyramid_flyer.jpg">
            <a:extLst>
              <a:ext uri="{FF2B5EF4-FFF2-40B4-BE49-F238E27FC236}">
                <a16:creationId xmlns:a16="http://schemas.microsoft.com/office/drawing/2014/main" id="{1466E307-217D-EF48-B40C-785C305E15E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292" t="20706" r="6747" b="29175"/>
          <a:stretch/>
        </p:blipFill>
        <p:spPr bwMode="auto">
          <a:xfrm>
            <a:off x="408213" y="191488"/>
            <a:ext cx="8409216" cy="642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9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3356-E7AB-C446-8C37-F195A7E62A88}"/>
              </a:ext>
            </a:extLst>
          </p:cNvPr>
          <p:cNvSpPr>
            <a:spLocks noGrp="1"/>
          </p:cNvSpPr>
          <p:nvPr>
            <p:ph type="title"/>
          </p:nvPr>
        </p:nvSpPr>
        <p:spPr>
          <a:xfrm>
            <a:off x="261256" y="160338"/>
            <a:ext cx="8588829" cy="558120"/>
          </a:xfrm>
        </p:spPr>
        <p:txBody>
          <a:bodyPr>
            <a:normAutofit fontScale="90000"/>
          </a:bodyPr>
          <a:lstStyle/>
          <a:p>
            <a:r>
              <a:rPr lang="en-US" dirty="0"/>
              <a:t>Cuisines that are easy on the planet</a:t>
            </a:r>
          </a:p>
        </p:txBody>
      </p:sp>
      <p:pic>
        <p:nvPicPr>
          <p:cNvPr id="5122" name="Picture 2" descr="https://static01.nyt.com/images/2019/05/01/dining/01cli-diet2/merlin_141428988_c862fd93-7c68-4e0e-8bbe-1e4e9104ac60-articleLarge.jpg?quality=75&amp;auto=webp&amp;disable=upscale">
            <a:extLst>
              <a:ext uri="{FF2B5EF4-FFF2-40B4-BE49-F238E27FC236}">
                <a16:creationId xmlns:a16="http://schemas.microsoft.com/office/drawing/2014/main" id="{CBD42993-E11B-6C45-985D-0303863DD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20" y="832758"/>
            <a:ext cx="4184951" cy="28248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tatic01.nyt.com/images/2019/05/01/dining/01cli-diet3/merlin_153834294_5aa4c044-d072-48d9-82d2-b2b59f2b2faa-articleLarge.jpg?quality=75&amp;auto=webp&amp;disable=upscale">
            <a:extLst>
              <a:ext uri="{FF2B5EF4-FFF2-40B4-BE49-F238E27FC236}">
                <a16:creationId xmlns:a16="http://schemas.microsoft.com/office/drawing/2014/main" id="{528C13C7-EC58-304C-B287-0CC8C362C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8" y="816429"/>
            <a:ext cx="4230033" cy="28411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tatic01.nyt.com/images/2019/05/01/dining/01cli-diet4/merlin_154019274_33ac5e2f-43b3-46ec-bc39-3d65f856f1b3-articleLarge.jpg?quality=75&amp;auto=webp&amp;disable=upscale">
            <a:extLst>
              <a:ext uri="{FF2B5EF4-FFF2-40B4-BE49-F238E27FC236}">
                <a16:creationId xmlns:a16="http://schemas.microsoft.com/office/drawing/2014/main" id="{7CF5CD45-1F52-5445-8D37-E78C50FE1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58" y="3722914"/>
            <a:ext cx="418827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tatic01.nyt.com/images/2019/05/01/dining/01cli-diet6/merlin_153879027_9abcc896-f249-4b1c-9fb6-d77e92ef5c02-articleLarge.jpg?quality=75&amp;auto=webp&amp;disable=upscale">
            <a:extLst>
              <a:ext uri="{FF2B5EF4-FFF2-40B4-BE49-F238E27FC236}">
                <a16:creationId xmlns:a16="http://schemas.microsoft.com/office/drawing/2014/main" id="{9196DBBD-F4FA-AB48-A28F-83E499D336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627" y="3739242"/>
            <a:ext cx="4261759" cy="2841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E03F32-9119-9D49-98E1-CA1B95DCAB51}"/>
              </a:ext>
            </a:extLst>
          </p:cNvPr>
          <p:cNvSpPr txBox="1"/>
          <p:nvPr/>
        </p:nvSpPr>
        <p:spPr>
          <a:xfrm>
            <a:off x="228600" y="2740968"/>
            <a:ext cx="1270989" cy="461665"/>
          </a:xfrm>
          <a:prstGeom prst="rect">
            <a:avLst/>
          </a:prstGeom>
          <a:noFill/>
        </p:spPr>
        <p:txBody>
          <a:bodyPr wrap="none" rtlCol="0">
            <a:spAutoFit/>
          </a:bodyPr>
          <a:lstStyle/>
          <a:p>
            <a:r>
              <a:rPr lang="en-US" sz="2400" b="1" dirty="0"/>
              <a:t>Vietnam</a:t>
            </a:r>
          </a:p>
        </p:txBody>
      </p:sp>
      <p:sp>
        <p:nvSpPr>
          <p:cNvPr id="13" name="TextBox 12">
            <a:extLst>
              <a:ext uri="{FF2B5EF4-FFF2-40B4-BE49-F238E27FC236}">
                <a16:creationId xmlns:a16="http://schemas.microsoft.com/office/drawing/2014/main" id="{8005821F-BC4F-5A4C-86A1-BE5BCAE87C9F}"/>
              </a:ext>
            </a:extLst>
          </p:cNvPr>
          <p:cNvSpPr txBox="1"/>
          <p:nvPr/>
        </p:nvSpPr>
        <p:spPr>
          <a:xfrm>
            <a:off x="5442857" y="2365410"/>
            <a:ext cx="824265" cy="461665"/>
          </a:xfrm>
          <a:prstGeom prst="rect">
            <a:avLst/>
          </a:prstGeom>
          <a:noFill/>
        </p:spPr>
        <p:txBody>
          <a:bodyPr wrap="none" rtlCol="0">
            <a:spAutoFit/>
          </a:bodyPr>
          <a:lstStyle/>
          <a:p>
            <a:r>
              <a:rPr lang="en-US" sz="2400" b="1" dirty="0"/>
              <a:t>India</a:t>
            </a:r>
          </a:p>
        </p:txBody>
      </p:sp>
      <p:sp>
        <p:nvSpPr>
          <p:cNvPr id="14" name="TextBox 13">
            <a:extLst>
              <a:ext uri="{FF2B5EF4-FFF2-40B4-BE49-F238E27FC236}">
                <a16:creationId xmlns:a16="http://schemas.microsoft.com/office/drawing/2014/main" id="{739131D6-72CC-FA4E-B661-EA5CA1C6F7D6}"/>
              </a:ext>
            </a:extLst>
          </p:cNvPr>
          <p:cNvSpPr txBox="1"/>
          <p:nvPr/>
        </p:nvSpPr>
        <p:spPr>
          <a:xfrm>
            <a:off x="381000" y="5261012"/>
            <a:ext cx="1493294" cy="461665"/>
          </a:xfrm>
          <a:prstGeom prst="rect">
            <a:avLst/>
          </a:prstGeom>
          <a:noFill/>
        </p:spPr>
        <p:txBody>
          <a:bodyPr wrap="none" rtlCol="0">
            <a:spAutoFit/>
          </a:bodyPr>
          <a:lstStyle/>
          <a:p>
            <a:r>
              <a:rPr lang="en-US" sz="2400" b="1" dirty="0"/>
              <a:t>Venezuela</a:t>
            </a:r>
          </a:p>
        </p:txBody>
      </p:sp>
      <p:sp>
        <p:nvSpPr>
          <p:cNvPr id="15" name="TextBox 14">
            <a:extLst>
              <a:ext uri="{FF2B5EF4-FFF2-40B4-BE49-F238E27FC236}">
                <a16:creationId xmlns:a16="http://schemas.microsoft.com/office/drawing/2014/main" id="{28E3BB1A-9CE0-AC46-BF3F-19E7FA788557}"/>
              </a:ext>
            </a:extLst>
          </p:cNvPr>
          <p:cNvSpPr txBox="1"/>
          <p:nvPr/>
        </p:nvSpPr>
        <p:spPr>
          <a:xfrm>
            <a:off x="5802085" y="5636567"/>
            <a:ext cx="1282723" cy="461665"/>
          </a:xfrm>
          <a:prstGeom prst="rect">
            <a:avLst/>
          </a:prstGeom>
          <a:noFill/>
        </p:spPr>
        <p:txBody>
          <a:bodyPr wrap="none" rtlCol="0">
            <a:spAutoFit/>
          </a:bodyPr>
          <a:lstStyle/>
          <a:p>
            <a:r>
              <a:rPr lang="en-US" sz="2400" b="1" dirty="0"/>
              <a:t>Lebanon</a:t>
            </a:r>
          </a:p>
        </p:txBody>
      </p:sp>
    </p:spTree>
    <p:extLst>
      <p:ext uri="{BB962C8B-B14F-4D97-AF65-F5344CB8AC3E}">
        <p14:creationId xmlns:p14="http://schemas.microsoft.com/office/powerpoint/2010/main" val="280483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3356-E7AB-C446-8C37-F195A7E62A88}"/>
              </a:ext>
            </a:extLst>
          </p:cNvPr>
          <p:cNvSpPr>
            <a:spLocks noGrp="1"/>
          </p:cNvSpPr>
          <p:nvPr>
            <p:ph type="title"/>
          </p:nvPr>
        </p:nvSpPr>
        <p:spPr>
          <a:xfrm>
            <a:off x="261257" y="160338"/>
            <a:ext cx="8229600" cy="558120"/>
          </a:xfrm>
        </p:spPr>
        <p:txBody>
          <a:bodyPr>
            <a:normAutofit fontScale="90000"/>
          </a:bodyPr>
          <a:lstStyle/>
          <a:p>
            <a:r>
              <a:rPr lang="en-US" dirty="0"/>
              <a:t>Cuisines that are easy on the planet</a:t>
            </a:r>
          </a:p>
        </p:txBody>
      </p:sp>
      <p:grpSp>
        <p:nvGrpSpPr>
          <p:cNvPr id="6" name="Group 5">
            <a:extLst>
              <a:ext uri="{FF2B5EF4-FFF2-40B4-BE49-F238E27FC236}">
                <a16:creationId xmlns:a16="http://schemas.microsoft.com/office/drawing/2014/main" id="{E62E848B-261F-3D42-A41B-3F47411AFC70}"/>
              </a:ext>
            </a:extLst>
          </p:cNvPr>
          <p:cNvGrpSpPr/>
          <p:nvPr/>
        </p:nvGrpSpPr>
        <p:grpSpPr>
          <a:xfrm>
            <a:off x="204786" y="800101"/>
            <a:ext cx="8734427" cy="5789387"/>
            <a:chOff x="255814" y="783771"/>
            <a:chExt cx="8684081" cy="5789387"/>
          </a:xfrm>
        </p:grpSpPr>
        <p:pic>
          <p:nvPicPr>
            <p:cNvPr id="5130" name="Picture 10" descr="https://static01.nyt.com/images/2019/05/01/dining/01cli-diet5/merlin_153826467_653575f7-0058-499a-9213-489b1a139ad2-articleLarge.jpg?quality=75&amp;auto=webp&amp;disable=upscale">
              <a:extLst>
                <a:ext uri="{FF2B5EF4-FFF2-40B4-BE49-F238E27FC236}">
                  <a16:creationId xmlns:a16="http://schemas.microsoft.com/office/drawing/2014/main" id="{95F75962-E865-6148-93B1-4C3D24179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14" y="783771"/>
              <a:ext cx="8684081" cy="57893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3D21F9-97E7-844D-8BC9-73E53039698E}"/>
                </a:ext>
              </a:extLst>
            </p:cNvPr>
            <p:cNvSpPr txBox="1"/>
            <p:nvPr/>
          </p:nvSpPr>
          <p:spPr>
            <a:xfrm>
              <a:off x="6770773" y="2499797"/>
              <a:ext cx="1582097" cy="584775"/>
            </a:xfrm>
            <a:prstGeom prst="rect">
              <a:avLst/>
            </a:prstGeom>
            <a:noFill/>
          </p:spPr>
          <p:txBody>
            <a:bodyPr wrap="none" rtlCol="0">
              <a:spAutoFit/>
            </a:bodyPr>
            <a:lstStyle/>
            <a:p>
              <a:r>
                <a:rPr lang="en-US" sz="3200" b="1" dirty="0"/>
                <a:t>America</a:t>
              </a:r>
            </a:p>
          </p:txBody>
        </p:sp>
      </p:grpSp>
    </p:spTree>
    <p:extLst>
      <p:ext uri="{BB962C8B-B14F-4D97-AF65-F5344CB8AC3E}">
        <p14:creationId xmlns:p14="http://schemas.microsoft.com/office/powerpoint/2010/main" val="4035741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es">
            <a:extLst>
              <a:ext uri="{FF2B5EF4-FFF2-40B4-BE49-F238E27FC236}">
                <a16:creationId xmlns:a16="http://schemas.microsoft.com/office/drawing/2014/main" id="{8091B84C-8433-3B46-8F43-704B0052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3" r="17886"/>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3282BD9-B36E-F340-BB34-34F8214969E0}"/>
              </a:ext>
            </a:extLst>
          </p:cNvPr>
          <p:cNvSpPr/>
          <p:nvPr/>
        </p:nvSpPr>
        <p:spPr>
          <a:xfrm>
            <a:off x="285750" y="4935220"/>
            <a:ext cx="8572500" cy="1569660"/>
          </a:xfrm>
          <a:prstGeom prst="rect">
            <a:avLst/>
          </a:prstGeom>
          <a:solidFill>
            <a:schemeClr val="tx2">
              <a:lumMod val="40000"/>
              <a:lumOff val="60000"/>
            </a:schemeClr>
          </a:solidFill>
        </p:spPr>
        <p:txBody>
          <a:bodyPr wrap="square">
            <a:spAutoFit/>
          </a:bodyPr>
          <a:lstStyle/>
          <a:p>
            <a:pPr marL="457200" indent="-457200">
              <a:buFont typeface="Arial" panose="020B0604020202020204" pitchFamily="34" charset="0"/>
              <a:buChar char="•"/>
            </a:pPr>
            <a:r>
              <a:rPr lang="en-US" sz="3200" b="1" dirty="0">
                <a:latin typeface="+mj-lt"/>
                <a:ea typeface="Calibri" panose="020F0502020204030204" pitchFamily="34" charset="0"/>
              </a:rPr>
              <a:t>$4.32 per person per year in Medicare savings for every 1% increase in forest cover</a:t>
            </a:r>
          </a:p>
          <a:p>
            <a:pPr marL="457200" indent="-457200">
              <a:buFont typeface="Arial" panose="020B0604020202020204" pitchFamily="34" charset="0"/>
              <a:buChar char="•"/>
            </a:pPr>
            <a:r>
              <a:rPr lang="en-US" sz="3200" b="1" dirty="0">
                <a:latin typeface="+mj-lt"/>
                <a:ea typeface="Calibri" panose="020F0502020204030204" pitchFamily="34" charset="0"/>
              </a:rPr>
              <a:t>Up to $9 billion in savings per year for the US</a:t>
            </a:r>
          </a:p>
        </p:txBody>
      </p:sp>
    </p:spTree>
    <p:extLst>
      <p:ext uri="{BB962C8B-B14F-4D97-AF65-F5344CB8AC3E}">
        <p14:creationId xmlns:p14="http://schemas.microsoft.com/office/powerpoint/2010/main" val="1451193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13205C-5CE1-B646-98F4-FB9AAC478970}"/>
              </a:ext>
            </a:extLst>
          </p:cNvPr>
          <p:cNvSpPr/>
          <p:nvPr/>
        </p:nvSpPr>
        <p:spPr>
          <a:xfrm>
            <a:off x="327211" y="305920"/>
            <a:ext cx="8489577" cy="1077218"/>
          </a:xfrm>
          <a:prstGeom prst="rect">
            <a:avLst/>
          </a:prstGeom>
        </p:spPr>
        <p:txBody>
          <a:bodyPr wrap="square">
            <a:spAutoFit/>
          </a:bodyPr>
          <a:lstStyle/>
          <a:p>
            <a:r>
              <a:rPr lang="en-US" sz="3200" dirty="0"/>
              <a:t>What if we kept our cars parked for trips less than one mile? In the US, each year we would save</a:t>
            </a:r>
          </a:p>
        </p:txBody>
      </p:sp>
      <p:sp>
        <p:nvSpPr>
          <p:cNvPr id="7" name="Rectangle 6">
            <a:extLst>
              <a:ext uri="{FF2B5EF4-FFF2-40B4-BE49-F238E27FC236}">
                <a16:creationId xmlns:a16="http://schemas.microsoft.com/office/drawing/2014/main" id="{B58574B8-A3C7-354A-8FEC-2A3651320F96}"/>
              </a:ext>
            </a:extLst>
          </p:cNvPr>
          <p:cNvSpPr/>
          <p:nvPr/>
        </p:nvSpPr>
        <p:spPr>
          <a:xfrm>
            <a:off x="313764" y="1381496"/>
            <a:ext cx="8220636" cy="1077218"/>
          </a:xfrm>
          <a:prstGeom prst="rect">
            <a:avLst/>
          </a:prstGeom>
        </p:spPr>
        <p:txBody>
          <a:bodyPr wrap="square">
            <a:spAutoFit/>
          </a:bodyPr>
          <a:lstStyle/>
          <a:p>
            <a:pPr marL="457200" indent="-457200">
              <a:buFont typeface="Arial" panose="020B0604020202020204" pitchFamily="34" charset="0"/>
              <a:buChar char="•"/>
            </a:pPr>
            <a:r>
              <a:rPr lang="en-US" sz="3200" dirty="0"/>
              <a:t>$900 million in fuel and maintenance costs</a:t>
            </a:r>
          </a:p>
          <a:p>
            <a:pPr marL="457200" indent="-457200">
              <a:buFont typeface="Arial" panose="020B0604020202020204" pitchFamily="34" charset="0"/>
              <a:buChar char="•"/>
            </a:pPr>
            <a:r>
              <a:rPr lang="en-US" sz="3200" dirty="0"/>
              <a:t>2 million metric tons of CO</a:t>
            </a:r>
            <a:r>
              <a:rPr lang="en-US" sz="3200" baseline="-25000" dirty="0"/>
              <a:t>2</a:t>
            </a:r>
            <a:r>
              <a:rPr lang="en-US" sz="3200" dirty="0"/>
              <a:t> emissions</a:t>
            </a:r>
          </a:p>
        </p:txBody>
      </p:sp>
      <p:pic>
        <p:nvPicPr>
          <p:cNvPr id="1026" name="Picture 2" descr="Image result for walkable communities">
            <a:extLst>
              <a:ext uri="{FF2B5EF4-FFF2-40B4-BE49-F238E27FC236}">
                <a16:creationId xmlns:a16="http://schemas.microsoft.com/office/drawing/2014/main" id="{B5838D64-5BA2-5749-9089-E0BA27C73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2" y="2698578"/>
            <a:ext cx="6224556" cy="39236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0805A4-744A-0141-B912-357B02B29181}"/>
              </a:ext>
            </a:extLst>
          </p:cNvPr>
          <p:cNvSpPr/>
          <p:nvPr/>
        </p:nvSpPr>
        <p:spPr>
          <a:xfrm>
            <a:off x="6606074" y="3082778"/>
            <a:ext cx="2369976" cy="2554545"/>
          </a:xfrm>
          <a:prstGeom prst="rect">
            <a:avLst/>
          </a:prstGeom>
        </p:spPr>
        <p:txBody>
          <a:bodyPr wrap="square">
            <a:spAutoFit/>
          </a:bodyPr>
          <a:lstStyle/>
          <a:p>
            <a:r>
              <a:rPr lang="en-US" sz="3200" dirty="0"/>
              <a:t>Walkable &amp; </a:t>
            </a:r>
            <a:r>
              <a:rPr lang="en-US" sz="3200" dirty="0" err="1"/>
              <a:t>bikable</a:t>
            </a:r>
            <a:r>
              <a:rPr lang="en-US" sz="3200" dirty="0"/>
              <a:t> communities are healthier</a:t>
            </a:r>
          </a:p>
          <a:p>
            <a:r>
              <a:rPr lang="en-US" sz="3200" dirty="0"/>
              <a:t>and cleaner</a:t>
            </a:r>
          </a:p>
        </p:txBody>
      </p:sp>
    </p:spTree>
    <p:extLst>
      <p:ext uri="{BB962C8B-B14F-4D97-AF65-F5344CB8AC3E}">
        <p14:creationId xmlns:p14="http://schemas.microsoft.com/office/powerpoint/2010/main" val="332212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7A50-1D1A-FB4E-AA20-EC5DD3BA66D5}"/>
              </a:ext>
            </a:extLst>
          </p:cNvPr>
          <p:cNvSpPr>
            <a:spLocks noGrp="1"/>
          </p:cNvSpPr>
          <p:nvPr>
            <p:ph type="title"/>
          </p:nvPr>
        </p:nvSpPr>
        <p:spPr/>
        <p:txBody>
          <a:bodyPr>
            <a:normAutofit fontScale="90000"/>
          </a:bodyPr>
          <a:lstStyle/>
          <a:p>
            <a:pPr algn="l"/>
            <a:r>
              <a:rPr lang="en-US" dirty="0"/>
              <a:t>CO</a:t>
            </a:r>
            <a:r>
              <a:rPr lang="en-US" baseline="-25000" dirty="0"/>
              <a:t>2</a:t>
            </a:r>
            <a:r>
              <a:rPr lang="en-US" dirty="0"/>
              <a:t> levels now are higher than they have been for at least 800,000 years</a:t>
            </a:r>
          </a:p>
        </p:txBody>
      </p:sp>
      <p:pic>
        <p:nvPicPr>
          <p:cNvPr id="1026" name="Picture 2" descr="https://www.climate.gov/sites/default/files/paleo_CO2_2017_lrg.gif">
            <a:extLst>
              <a:ext uri="{FF2B5EF4-FFF2-40B4-BE49-F238E27FC236}">
                <a16:creationId xmlns:a16="http://schemas.microsoft.com/office/drawing/2014/main" id="{4586338C-790F-454F-B385-C9CE06EE1C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885"/>
          <a:stretch/>
        </p:blipFill>
        <p:spPr bwMode="auto">
          <a:xfrm>
            <a:off x="218787" y="2043113"/>
            <a:ext cx="8706425" cy="34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846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C189-0456-B944-8DDE-84F805C2752C}"/>
              </a:ext>
            </a:extLst>
          </p:cNvPr>
          <p:cNvSpPr>
            <a:spLocks noGrp="1"/>
          </p:cNvSpPr>
          <p:nvPr>
            <p:ph type="title"/>
          </p:nvPr>
        </p:nvSpPr>
        <p:spPr>
          <a:xfrm>
            <a:off x="457200" y="2857500"/>
            <a:ext cx="8229600" cy="1143000"/>
          </a:xfrm>
        </p:spPr>
        <p:txBody>
          <a:bodyPr/>
          <a:lstStyle/>
          <a:p>
            <a:r>
              <a:rPr lang="en-US" dirty="0"/>
              <a:t>Action</a:t>
            </a:r>
          </a:p>
        </p:txBody>
      </p:sp>
    </p:spTree>
    <p:extLst>
      <p:ext uri="{BB962C8B-B14F-4D97-AF65-F5344CB8AC3E}">
        <p14:creationId xmlns:p14="http://schemas.microsoft.com/office/powerpoint/2010/main" val="775553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DC15-BA4C-6F41-A611-5341AAD51A0F}"/>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D1044C36-2ABE-4445-976A-19C608FE3857}"/>
              </a:ext>
            </a:extLst>
          </p:cNvPr>
          <p:cNvPicPr>
            <a:picLocks noChangeAspect="1"/>
          </p:cNvPicPr>
          <p:nvPr/>
        </p:nvPicPr>
        <p:blipFill>
          <a:blip r:embed="rId3"/>
          <a:stretch>
            <a:fillRect/>
          </a:stretch>
        </p:blipFill>
        <p:spPr>
          <a:xfrm>
            <a:off x="0" y="0"/>
            <a:ext cx="9144000" cy="3593243"/>
          </a:xfrm>
          <a:prstGeom prst="rect">
            <a:avLst/>
          </a:prstGeom>
        </p:spPr>
      </p:pic>
      <p:pic>
        <p:nvPicPr>
          <p:cNvPr id="9" name="Picture 8">
            <a:extLst>
              <a:ext uri="{FF2B5EF4-FFF2-40B4-BE49-F238E27FC236}">
                <a16:creationId xmlns:a16="http://schemas.microsoft.com/office/drawing/2014/main" id="{CE22D97E-5DE7-6D47-BC42-7146198417F9}"/>
              </a:ext>
            </a:extLst>
          </p:cNvPr>
          <p:cNvPicPr>
            <a:picLocks noChangeAspect="1"/>
          </p:cNvPicPr>
          <p:nvPr/>
        </p:nvPicPr>
        <p:blipFill>
          <a:blip r:embed="rId4"/>
          <a:stretch>
            <a:fillRect/>
          </a:stretch>
        </p:blipFill>
        <p:spPr>
          <a:xfrm>
            <a:off x="0" y="3429000"/>
            <a:ext cx="9144000" cy="3672798"/>
          </a:xfrm>
          <a:prstGeom prst="rect">
            <a:avLst/>
          </a:prstGeom>
        </p:spPr>
      </p:pic>
    </p:spTree>
    <p:extLst>
      <p:ext uri="{BB962C8B-B14F-4D97-AF65-F5344CB8AC3E}">
        <p14:creationId xmlns:p14="http://schemas.microsoft.com/office/powerpoint/2010/main" val="4109805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1663-B80D-C34F-9A6A-496629ABA6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F9CA5C-0B68-0644-9CA0-3ABCA0C661BD}"/>
              </a:ext>
            </a:extLst>
          </p:cNvPr>
          <p:cNvSpPr>
            <a:spLocks noGrp="1"/>
          </p:cNvSpPr>
          <p:nvPr>
            <p:ph idx="1"/>
          </p:nvPr>
        </p:nvSpPr>
        <p:spPr/>
        <p:txBody>
          <a:bodyPr/>
          <a:lstStyle/>
          <a:p>
            <a:endParaRPr lang="en-US"/>
          </a:p>
        </p:txBody>
      </p:sp>
      <p:pic>
        <p:nvPicPr>
          <p:cNvPr id="3074" name="Picture 2" descr="Olivia Shumaker, 16, of Lancaster Mennonite High School organized a student walkout Friday, May 3, 2019 to demonstrate for more action to address climate change.">
            <a:extLst>
              <a:ext uri="{FF2B5EF4-FFF2-40B4-BE49-F238E27FC236}">
                <a16:creationId xmlns:a16="http://schemas.microsoft.com/office/drawing/2014/main" id="{5BB007B4-53EC-B240-A73D-8CD517693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207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01C7-3B25-7C45-9846-27B007C0B7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31E452-4B1B-0746-A718-34C3241D94DC}"/>
              </a:ext>
            </a:extLst>
          </p:cNvPr>
          <p:cNvSpPr>
            <a:spLocks noGrp="1"/>
          </p:cNvSpPr>
          <p:nvPr>
            <p:ph idx="1"/>
          </p:nvPr>
        </p:nvSpPr>
        <p:spPr/>
        <p:txBody>
          <a:bodyPr/>
          <a:lstStyle/>
          <a:p>
            <a:endParaRPr lang="en-US"/>
          </a:p>
        </p:txBody>
      </p:sp>
      <p:pic>
        <p:nvPicPr>
          <p:cNvPr id="2050" name="Picture 2" descr="Philadelphia students cut class to participate in a rally at Thomas Paine Plaza on May 3, 2019 to protest inaction on climate change issues.">
            <a:extLst>
              <a:ext uri="{FF2B5EF4-FFF2-40B4-BE49-F238E27FC236}">
                <a16:creationId xmlns:a16="http://schemas.microsoft.com/office/drawing/2014/main" id="{1CDD4BF3-D952-BC4D-8A9B-3957E8DE4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94"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086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11bup83sxdss1xze1i3lpol4-wpengine.netdna-ssl.com/wp-content/uploads/2018/06/eicda-2019-benefits-700w.png">
            <a:extLst>
              <a:ext uri="{FF2B5EF4-FFF2-40B4-BE49-F238E27FC236}">
                <a16:creationId xmlns:a16="http://schemas.microsoft.com/office/drawing/2014/main" id="{13D43DC1-11B7-084B-8DBE-127729C1B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94" y="289303"/>
            <a:ext cx="8416212" cy="44245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11bup83sxdss1xze1i3lpol4-wpengine.netdna-ssl.com/wp-content/uploads/2014/10/CCL-Logo-H2.png">
            <a:extLst>
              <a:ext uri="{FF2B5EF4-FFF2-40B4-BE49-F238E27FC236}">
                <a16:creationId xmlns:a16="http://schemas.microsoft.com/office/drawing/2014/main" id="{C2ACB487-E163-624E-9C3F-C6627862F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13" y="5075852"/>
            <a:ext cx="8341173" cy="122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177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l="6367" r="539"/>
          <a:stretch/>
        </p:blipFill>
        <p:spPr>
          <a:xfrm>
            <a:off x="0" y="0"/>
            <a:ext cx="9144000" cy="6910499"/>
          </a:xfrm>
          <a:prstGeom prst="rect">
            <a:avLst/>
          </a:prstGeom>
          <a:noFill/>
          <a:ln>
            <a:noFill/>
          </a:ln>
        </p:spPr>
      </p:pic>
      <p:sp>
        <p:nvSpPr>
          <p:cNvPr id="89" name="Shape 89"/>
          <p:cNvSpPr/>
          <p:nvPr/>
        </p:nvSpPr>
        <p:spPr>
          <a:xfrm>
            <a:off x="258328" y="1388208"/>
            <a:ext cx="8309303" cy="1425870"/>
          </a:xfrm>
          <a:custGeom>
            <a:avLst/>
            <a:gdLst/>
            <a:ahLst/>
            <a:cxnLst/>
            <a:rect l="0" t="0" r="0" b="0"/>
            <a:pathLst>
              <a:path w="21600" h="21600" extrusionOk="0">
                <a:moveTo>
                  <a:pt x="0" y="0"/>
                </a:moveTo>
                <a:lnTo>
                  <a:pt x="21600" y="0"/>
                </a:lnTo>
                <a:lnTo>
                  <a:pt x="21600" y="21600"/>
                </a:lnTo>
                <a:lnTo>
                  <a:pt x="0" y="21600"/>
                </a:lnTo>
                <a:close/>
              </a:path>
            </a:pathLst>
          </a:custGeom>
          <a:noFill/>
          <a:ln>
            <a:noFill/>
          </a:ln>
        </p:spPr>
        <p:txBody>
          <a:bodyPr lIns="35700" tIns="35700" rIns="35700" bIns="35700" anchor="ctr" anchorCtr="0">
            <a:noAutofit/>
          </a:bodyPr>
          <a:lstStyle/>
          <a:p>
            <a:pPr marL="0" marR="0" lvl="0" indent="0" algn="l" rtl="0">
              <a:spcBef>
                <a:spcPts val="0"/>
              </a:spcBef>
              <a:buNone/>
            </a:pPr>
            <a:endParaRPr sz="1800" b="0" i="0" u="none" strike="noStrike" cap="none">
              <a:solidFill>
                <a:srgbClr val="006699"/>
              </a:solidFill>
              <a:latin typeface="Calibri"/>
              <a:ea typeface="Calibri"/>
              <a:cs typeface="Calibri"/>
              <a:sym typeface="Calibri"/>
            </a:endParaRPr>
          </a:p>
        </p:txBody>
      </p:sp>
      <p:pic>
        <p:nvPicPr>
          <p:cNvPr id="90" name="Shape 90"/>
          <p:cNvPicPr preferRelativeResize="0"/>
          <p:nvPr/>
        </p:nvPicPr>
        <p:blipFill rotWithShape="1">
          <a:blip r:embed="rId4">
            <a:alphaModFix/>
          </a:blip>
          <a:srcRect/>
          <a:stretch/>
        </p:blipFill>
        <p:spPr>
          <a:xfrm>
            <a:off x="875108" y="214312"/>
            <a:ext cx="7661700" cy="1046400"/>
          </a:xfrm>
          <a:prstGeom prst="rect">
            <a:avLst/>
          </a:prstGeom>
          <a:noFill/>
          <a:ln>
            <a:noFill/>
          </a:ln>
        </p:spPr>
      </p:pic>
      <p:cxnSp>
        <p:nvCxnSpPr>
          <p:cNvPr id="91" name="Shape 91"/>
          <p:cNvCxnSpPr/>
          <p:nvPr/>
        </p:nvCxnSpPr>
        <p:spPr>
          <a:xfrm rot="10800000" flipH="1">
            <a:off x="355564" y="6375496"/>
            <a:ext cx="8411700" cy="299"/>
          </a:xfrm>
          <a:prstGeom prst="straightConnector1">
            <a:avLst/>
          </a:prstGeom>
          <a:blipFill rotWithShape="0">
            <a:blip r:embed="rId5">
              <a:alphaModFix/>
            </a:blip>
            <a:tile tx="0" ty="-74" sx="99997" sy="99997" flip="none" algn="tl"/>
          </a:blipFill>
          <a:ln w="12700" cap="flat" cmpd="sng">
            <a:solidFill>
              <a:srgbClr val="006699"/>
            </a:solidFill>
            <a:prstDash val="solid"/>
            <a:miter/>
            <a:headEnd type="none" w="med" len="med"/>
            <a:tailEnd type="none" w="med" len="med"/>
          </a:ln>
        </p:spPr>
      </p:cxnSp>
      <p:pic>
        <p:nvPicPr>
          <p:cNvPr id="92" name="Shape 92"/>
          <p:cNvPicPr preferRelativeResize="0"/>
          <p:nvPr/>
        </p:nvPicPr>
        <p:blipFill rotWithShape="1">
          <a:blip r:embed="rId6">
            <a:alphaModFix/>
          </a:blip>
          <a:srcRect/>
          <a:stretch/>
        </p:blipFill>
        <p:spPr>
          <a:xfrm>
            <a:off x="419695" y="6507162"/>
            <a:ext cx="1143000" cy="279299"/>
          </a:xfrm>
          <a:prstGeom prst="rect">
            <a:avLst/>
          </a:prstGeom>
          <a:noFill/>
          <a:ln>
            <a:noFill/>
          </a:ln>
        </p:spPr>
      </p:pic>
      <p:sp>
        <p:nvSpPr>
          <p:cNvPr id="93" name="Shape 93"/>
          <p:cNvSpPr txBox="1"/>
          <p:nvPr/>
        </p:nvSpPr>
        <p:spPr>
          <a:xfrm>
            <a:off x="586741" y="203268"/>
            <a:ext cx="7406699" cy="1185000"/>
          </a:xfrm>
          <a:prstGeom prst="rect">
            <a:avLst/>
          </a:prstGeom>
          <a:noFill/>
          <a:ln>
            <a:noFill/>
          </a:ln>
        </p:spPr>
        <p:txBody>
          <a:bodyPr lIns="91425" tIns="45700" rIns="91425" bIns="45700" anchor="t" anchorCtr="0">
            <a:noAutofit/>
          </a:bodyPr>
          <a:lstStyle/>
          <a:p>
            <a:pPr lvl="0" algn="ctr" rtl="0">
              <a:spcBef>
                <a:spcPts val="0"/>
              </a:spcBef>
              <a:buNone/>
            </a:pPr>
            <a:endParaRPr sz="1800" b="0" i="0" u="none" strike="noStrike" cap="none">
              <a:solidFill>
                <a:schemeClr val="dk2"/>
              </a:solidFill>
              <a:latin typeface="Calibri"/>
              <a:ea typeface="Calibri"/>
              <a:cs typeface="Calibri"/>
              <a:sym typeface="Calibri"/>
            </a:endParaRPr>
          </a:p>
        </p:txBody>
      </p:sp>
      <p:sp>
        <p:nvSpPr>
          <p:cNvPr id="94" name="Shape 94"/>
          <p:cNvSpPr txBox="1"/>
          <p:nvPr/>
        </p:nvSpPr>
        <p:spPr>
          <a:xfrm>
            <a:off x="5785175" y="4413575"/>
            <a:ext cx="7822199" cy="9125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95" name="Shape 95"/>
          <p:cNvSpPr txBox="1"/>
          <p:nvPr/>
        </p:nvSpPr>
        <p:spPr>
          <a:xfrm>
            <a:off x="5567875" y="4440725"/>
            <a:ext cx="2851800" cy="18467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96" name="Shape 96"/>
          <p:cNvSpPr txBox="1"/>
          <p:nvPr/>
        </p:nvSpPr>
        <p:spPr>
          <a:xfrm>
            <a:off x="769400" y="474925"/>
            <a:ext cx="7722300" cy="1425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97" name="Shape 97"/>
          <p:cNvPicPr preferRelativeResize="0"/>
          <p:nvPr/>
        </p:nvPicPr>
        <p:blipFill>
          <a:blip r:embed="rId7">
            <a:alphaModFix/>
          </a:blip>
          <a:stretch>
            <a:fillRect/>
          </a:stretch>
        </p:blipFill>
        <p:spPr>
          <a:xfrm>
            <a:off x="0" y="0"/>
            <a:ext cx="9143999" cy="2911000"/>
          </a:xfrm>
          <a:prstGeom prst="rect">
            <a:avLst/>
          </a:prstGeom>
          <a:noFill/>
          <a:ln>
            <a:noFill/>
          </a:ln>
        </p:spPr>
      </p:pic>
      <p:sp>
        <p:nvSpPr>
          <p:cNvPr id="98" name="Shape 98"/>
          <p:cNvSpPr txBox="1"/>
          <p:nvPr/>
        </p:nvSpPr>
        <p:spPr>
          <a:xfrm>
            <a:off x="614651" y="3154226"/>
            <a:ext cx="7832934" cy="3028616"/>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US" sz="4800" dirty="0">
                <a:latin typeface="Calibri"/>
                <a:ea typeface="Calibri"/>
                <a:cs typeface="Calibri"/>
                <a:sym typeface="Calibri"/>
              </a:rPr>
              <a:t>Paris Climate Conference 2015 </a:t>
            </a:r>
          </a:p>
          <a:p>
            <a:pPr lvl="0">
              <a:buClr>
                <a:srgbClr val="000000"/>
              </a:buClr>
              <a:buSzPct val="100000"/>
            </a:pPr>
            <a:endParaRPr lang="en-US" sz="3200" dirty="0">
              <a:ea typeface="Calibri"/>
              <a:cs typeface="Calibri"/>
              <a:sym typeface="Calibri"/>
            </a:endParaRPr>
          </a:p>
          <a:p>
            <a:pPr lvl="0" algn="ctr">
              <a:buClr>
                <a:srgbClr val="000000"/>
              </a:buClr>
              <a:buSzPct val="100000"/>
            </a:pPr>
            <a:r>
              <a:rPr lang="en-US" sz="4000" dirty="0">
                <a:ea typeface="Calibri"/>
                <a:cs typeface="Calibri"/>
                <a:sym typeface="Calibri"/>
              </a:rPr>
              <a:t>Agreement to keep global warming well below 2.0 </a:t>
            </a:r>
            <a:r>
              <a:rPr lang="en-US" sz="4000" baseline="30000" dirty="0" err="1">
                <a:ea typeface="Calibri"/>
                <a:cs typeface="Calibri"/>
                <a:sym typeface="Calibri"/>
              </a:rPr>
              <a:t>o</a:t>
            </a:r>
            <a:r>
              <a:rPr lang="en-US" sz="4000" dirty="0" err="1">
                <a:ea typeface="Calibri"/>
                <a:cs typeface="Calibri"/>
                <a:sym typeface="Calibri"/>
              </a:rPr>
              <a:t>C</a:t>
            </a:r>
            <a:r>
              <a:rPr lang="en-US" sz="4000" dirty="0">
                <a:ea typeface="Calibri"/>
                <a:cs typeface="Calibri"/>
                <a:sym typeface="Calibri"/>
              </a:rPr>
              <a:t> (3.6 </a:t>
            </a:r>
            <a:r>
              <a:rPr lang="en-US" sz="4000" baseline="30000" dirty="0" err="1">
                <a:ea typeface="Calibri"/>
                <a:cs typeface="Calibri"/>
                <a:sym typeface="Calibri"/>
              </a:rPr>
              <a:t>o</a:t>
            </a:r>
            <a:r>
              <a:rPr lang="en-US" sz="4000" dirty="0" err="1">
                <a:ea typeface="Calibri"/>
                <a:cs typeface="Calibri"/>
                <a:sym typeface="Calibri"/>
              </a:rPr>
              <a:t>F</a:t>
            </a:r>
            <a:r>
              <a:rPr lang="en-US" sz="4000" dirty="0">
                <a:ea typeface="Calibri"/>
                <a:cs typeface="Calibri"/>
                <a:sym typeface="Calibri"/>
              </a:rPr>
              <a:t>)</a:t>
            </a:r>
            <a:endParaRPr lang="en-US" sz="4000" dirty="0">
              <a:highlight>
                <a:srgbClr val="FFFFFF"/>
              </a:highlight>
              <a:ea typeface="Calibri"/>
              <a:cs typeface="Calibri"/>
              <a:sym typeface="Calibri"/>
            </a:endParaRPr>
          </a:p>
        </p:txBody>
      </p:sp>
      <p:sp>
        <p:nvSpPr>
          <p:cNvPr id="99" name="Shape 99"/>
          <p:cNvSpPr txBox="1"/>
          <p:nvPr/>
        </p:nvSpPr>
        <p:spPr>
          <a:xfrm>
            <a:off x="7095475" y="6312750"/>
            <a:ext cx="1889999" cy="279299"/>
          </a:xfrm>
          <a:prstGeom prst="rect">
            <a:avLst/>
          </a:prstGeom>
          <a:noFill/>
          <a:ln>
            <a:noFill/>
          </a:ln>
        </p:spPr>
        <p:txBody>
          <a:bodyPr lIns="91425" tIns="91425" rIns="91425" bIns="91425" anchor="t" anchorCtr="0">
            <a:noAutofit/>
          </a:bodyPr>
          <a:lstStyle/>
          <a:p>
            <a:pPr lvl="0">
              <a:spcBef>
                <a:spcPts val="0"/>
              </a:spcBef>
              <a:buNone/>
            </a:pPr>
            <a:r>
              <a:rPr lang="en-US" sz="800"/>
              <a:t>Source:  COP21 Paris</a:t>
            </a:r>
          </a:p>
        </p:txBody>
      </p:sp>
    </p:spTree>
    <p:extLst>
      <p:ext uri="{BB962C8B-B14F-4D97-AF65-F5344CB8AC3E}">
        <p14:creationId xmlns:p14="http://schemas.microsoft.com/office/powerpoint/2010/main" val="358841125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hat if we were all wrong but we made the world a better place anyway cartoon">
            <a:extLst>
              <a:ext uri="{FF2B5EF4-FFF2-40B4-BE49-F238E27FC236}">
                <a16:creationId xmlns:a16="http://schemas.microsoft.com/office/drawing/2014/main" id="{96F7BD9C-5EB1-8C4E-8B41-429171504C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6011" y="439565"/>
            <a:ext cx="8391978" cy="5605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76B0DD-D16C-6743-BB68-4E32F3180AC3}"/>
              </a:ext>
            </a:extLst>
          </p:cNvPr>
          <p:cNvSpPr txBox="1"/>
          <p:nvPr/>
        </p:nvSpPr>
        <p:spPr>
          <a:xfrm>
            <a:off x="6230516" y="6142596"/>
            <a:ext cx="2627451" cy="584775"/>
          </a:xfrm>
          <a:prstGeom prst="rect">
            <a:avLst/>
          </a:prstGeom>
          <a:noFill/>
        </p:spPr>
        <p:txBody>
          <a:bodyPr wrap="none" rtlCol="0">
            <a:spAutoFit/>
          </a:bodyPr>
          <a:lstStyle/>
          <a:p>
            <a:r>
              <a:rPr lang="en-US" sz="3200" dirty="0"/>
              <a:t>Joel </a:t>
            </a:r>
            <a:r>
              <a:rPr lang="en-US" sz="3200" dirty="0" err="1"/>
              <a:t>Pett</a:t>
            </a:r>
            <a:r>
              <a:rPr lang="en-US" sz="3200" dirty="0"/>
              <a:t>, 2009</a:t>
            </a:r>
          </a:p>
        </p:txBody>
      </p:sp>
    </p:spTree>
    <p:extLst>
      <p:ext uri="{BB962C8B-B14F-4D97-AF65-F5344CB8AC3E}">
        <p14:creationId xmlns:p14="http://schemas.microsoft.com/office/powerpoint/2010/main" val="1572596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ata.globalchange.gov/assets/be/54/32981ede2704c6526759a9cae371/CS_global_temperature_time_series_v5.png"/>
          <p:cNvPicPr>
            <a:picLocks noChangeAspect="1" noChangeArrowheads="1"/>
          </p:cNvPicPr>
          <p:nvPr/>
        </p:nvPicPr>
        <p:blipFill rotWithShape="1">
          <a:blip r:embed="rId3">
            <a:extLst>
              <a:ext uri="{28A0092B-C50C-407E-A947-70E740481C1C}">
                <a14:useLocalDpi xmlns:a14="http://schemas.microsoft.com/office/drawing/2010/main" val="0"/>
              </a:ext>
            </a:extLst>
          </a:blip>
          <a:srcRect t="9661"/>
          <a:stretch/>
        </p:blipFill>
        <p:spPr bwMode="auto">
          <a:xfrm>
            <a:off x="331294" y="1214217"/>
            <a:ext cx="8328892" cy="496106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56082" y="274109"/>
            <a:ext cx="7772181" cy="673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t>Humans are the cause of global warming</a:t>
            </a:r>
          </a:p>
        </p:txBody>
      </p:sp>
      <p:sp>
        <p:nvSpPr>
          <p:cNvPr id="4" name="Rectangle 3"/>
          <p:cNvSpPr/>
          <p:nvPr/>
        </p:nvSpPr>
        <p:spPr>
          <a:xfrm>
            <a:off x="7082947" y="6295878"/>
            <a:ext cx="1937133" cy="369332"/>
          </a:xfrm>
          <a:prstGeom prst="rect">
            <a:avLst/>
          </a:prstGeom>
        </p:spPr>
        <p:txBody>
          <a:bodyPr wrap="none">
            <a:spAutoFit/>
          </a:bodyPr>
          <a:lstStyle/>
          <a:p>
            <a:r>
              <a:rPr lang="en-US" dirty="0"/>
              <a:t>Walsh et al. (2014)</a:t>
            </a:r>
          </a:p>
        </p:txBody>
      </p:sp>
      <p:sp>
        <p:nvSpPr>
          <p:cNvPr id="6" name="TextBox 5"/>
          <p:cNvSpPr txBox="1"/>
          <p:nvPr/>
        </p:nvSpPr>
        <p:spPr>
          <a:xfrm>
            <a:off x="394681" y="6295878"/>
            <a:ext cx="4101059" cy="369332"/>
          </a:xfrm>
          <a:prstGeom prst="rect">
            <a:avLst/>
          </a:prstGeom>
          <a:noFill/>
        </p:spPr>
        <p:txBody>
          <a:bodyPr wrap="none" rtlCol="0">
            <a:spAutoFit/>
          </a:bodyPr>
          <a:lstStyle/>
          <a:p>
            <a:r>
              <a:rPr lang="en-US" dirty="0"/>
              <a:t>Shading = 5</a:t>
            </a:r>
            <a:r>
              <a:rPr lang="en-US" baseline="30000" dirty="0"/>
              <a:t>th</a:t>
            </a:r>
            <a:r>
              <a:rPr lang="en-US" dirty="0"/>
              <a:t> to 95</a:t>
            </a:r>
            <a:r>
              <a:rPr lang="en-US" baseline="30000" dirty="0"/>
              <a:t>th</a:t>
            </a:r>
            <a:r>
              <a:rPr lang="en-US" dirty="0"/>
              <a:t> percentile of models</a:t>
            </a:r>
          </a:p>
        </p:txBody>
      </p:sp>
    </p:spTree>
    <p:extLst>
      <p:ext uri="{BB962C8B-B14F-4D97-AF65-F5344CB8AC3E}">
        <p14:creationId xmlns:p14="http://schemas.microsoft.com/office/powerpoint/2010/main" val="136528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97" y="362222"/>
            <a:ext cx="8650013" cy="771520"/>
          </a:xfrm>
        </p:spPr>
        <p:txBody>
          <a:bodyPr>
            <a:normAutofit fontScale="90000"/>
          </a:bodyPr>
          <a:lstStyle/>
          <a:p>
            <a:r>
              <a:rPr lang="en-US" dirty="0"/>
              <a:t>The greenhouse effect is well established</a:t>
            </a:r>
          </a:p>
        </p:txBody>
      </p:sp>
      <p:sp>
        <p:nvSpPr>
          <p:cNvPr id="3" name="Content Placeholder 2"/>
          <p:cNvSpPr>
            <a:spLocks noGrp="1"/>
          </p:cNvSpPr>
          <p:nvPr>
            <p:ph idx="1"/>
          </p:nvPr>
        </p:nvSpPr>
        <p:spPr>
          <a:xfrm>
            <a:off x="876905" y="1486995"/>
            <a:ext cx="5473095" cy="978921"/>
          </a:xfrm>
        </p:spPr>
        <p:txBody>
          <a:bodyPr>
            <a:noAutofit/>
          </a:bodyPr>
          <a:lstStyle/>
          <a:p>
            <a:pPr marL="0" indent="0">
              <a:buNone/>
            </a:pPr>
            <a:r>
              <a:rPr lang="en-US" b="1" dirty="0">
                <a:solidFill>
                  <a:srgbClr val="008000"/>
                </a:solidFill>
              </a:rPr>
              <a:t>1824</a:t>
            </a:r>
            <a:r>
              <a:rPr lang="en-US" dirty="0">
                <a:solidFill>
                  <a:srgbClr val="008000"/>
                </a:solidFill>
              </a:rPr>
              <a:t>: Joseph Fourier describes natural greenhouse effect</a:t>
            </a:r>
          </a:p>
        </p:txBody>
      </p:sp>
      <p:pic>
        <p:nvPicPr>
          <p:cNvPr id="2050" name="Picture 2" descr="http://upload.wikimedia.org/wikipedia/commons/a/aa/Fourier2.jpg"/>
          <p:cNvPicPr>
            <a:picLocks noChangeAspect="1" noChangeArrowheads="1"/>
          </p:cNvPicPr>
          <p:nvPr/>
        </p:nvPicPr>
        <p:blipFill rotWithShape="1">
          <a:blip r:embed="rId3">
            <a:extLst>
              <a:ext uri="{28A0092B-C50C-407E-A947-70E740481C1C}">
                <a14:useLocalDpi xmlns:a14="http://schemas.microsoft.com/office/drawing/2010/main" val="0"/>
              </a:ext>
            </a:extLst>
          </a:blip>
          <a:srcRect b="41557"/>
          <a:stretch/>
        </p:blipFill>
        <p:spPr bwMode="auto">
          <a:xfrm>
            <a:off x="6412868" y="1395462"/>
            <a:ext cx="1693964" cy="121093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806416" y="2572378"/>
            <a:ext cx="7817093" cy="1145512"/>
            <a:chOff x="806416" y="2572378"/>
            <a:chExt cx="7817093" cy="1145512"/>
          </a:xfrm>
        </p:grpSpPr>
        <p:sp>
          <p:nvSpPr>
            <p:cNvPr id="4" name="Rectangle 3"/>
            <p:cNvSpPr/>
            <p:nvPr/>
          </p:nvSpPr>
          <p:spPr>
            <a:xfrm>
              <a:off x="1931307" y="2621682"/>
              <a:ext cx="6692202" cy="1077218"/>
            </a:xfrm>
            <a:prstGeom prst="rect">
              <a:avLst/>
            </a:prstGeom>
          </p:spPr>
          <p:txBody>
            <a:bodyPr wrap="square">
              <a:spAutoFit/>
            </a:bodyPr>
            <a:lstStyle/>
            <a:p>
              <a:r>
                <a:rPr lang="en-US" sz="3200" b="1" dirty="0"/>
                <a:t>1858–1861</a:t>
              </a:r>
              <a:r>
                <a:rPr lang="en-US" sz="3200" dirty="0"/>
                <a:t>: </a:t>
              </a:r>
              <a:r>
                <a:rPr lang="en-US" sz="3200" u="sng" dirty="0"/>
                <a:t>Eunice Foote</a:t>
              </a:r>
              <a:r>
                <a:rPr lang="en-US" sz="3200" dirty="0"/>
                <a:t> and John Tyndall identify greenhouse gases</a:t>
              </a:r>
            </a:p>
          </p:txBody>
        </p:sp>
        <p:pic>
          <p:nvPicPr>
            <p:cNvPr id="3074" name="Picture 2" descr="http://media-2.web.britannica.com/eb-media/21/8921-004-78A09AAD.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31" t="2790" r="7641" b="21728"/>
            <a:stretch/>
          </p:blipFill>
          <p:spPr bwMode="auto">
            <a:xfrm>
              <a:off x="806416" y="2572378"/>
              <a:ext cx="992240" cy="11455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 name="Group 7"/>
          <p:cNvGrpSpPr/>
          <p:nvPr/>
        </p:nvGrpSpPr>
        <p:grpSpPr>
          <a:xfrm>
            <a:off x="517724" y="3760223"/>
            <a:ext cx="7635539" cy="1577591"/>
            <a:chOff x="242557" y="3728473"/>
            <a:chExt cx="7635539" cy="1577591"/>
          </a:xfrm>
        </p:grpSpPr>
        <p:sp>
          <p:nvSpPr>
            <p:cNvPr id="5" name="Rectangle 4"/>
            <p:cNvSpPr/>
            <p:nvPr/>
          </p:nvSpPr>
          <p:spPr>
            <a:xfrm>
              <a:off x="242557" y="3894649"/>
              <a:ext cx="6757516" cy="1077218"/>
            </a:xfrm>
            <a:prstGeom prst="rect">
              <a:avLst/>
            </a:prstGeom>
          </p:spPr>
          <p:txBody>
            <a:bodyPr wrap="square">
              <a:spAutoFit/>
            </a:bodyPr>
            <a:lstStyle/>
            <a:p>
              <a:r>
                <a:rPr lang="en-US" sz="3200" b="1" dirty="0">
                  <a:solidFill>
                    <a:srgbClr val="008000"/>
                  </a:solidFill>
                </a:rPr>
                <a:t>1896</a:t>
              </a:r>
              <a:r>
                <a:rPr lang="en-US" sz="3200" dirty="0">
                  <a:solidFill>
                    <a:srgbClr val="008000"/>
                  </a:solidFill>
                </a:rPr>
                <a:t>: Svante </a:t>
              </a:r>
              <a:r>
                <a:rPr lang="en-US" sz="3200" dirty="0" err="1">
                  <a:solidFill>
                    <a:srgbClr val="008000"/>
                  </a:solidFill>
                </a:rPr>
                <a:t>Arrenhius</a:t>
              </a:r>
              <a:r>
                <a:rPr lang="en-US" sz="3200" dirty="0">
                  <a:solidFill>
                    <a:srgbClr val="008000"/>
                  </a:solidFill>
                </a:rPr>
                <a:t> estimates greenhouse effect of fossil fuel CO</a:t>
              </a:r>
              <a:r>
                <a:rPr lang="en-US" sz="3200" baseline="-25000" dirty="0">
                  <a:solidFill>
                    <a:srgbClr val="008000"/>
                  </a:solidFill>
                </a:rPr>
                <a:t>2</a:t>
              </a:r>
              <a:endParaRPr lang="en-US" sz="3200" dirty="0">
                <a:solidFill>
                  <a:srgbClr val="008000"/>
                </a:solidFill>
              </a:endParaRPr>
            </a:p>
          </p:txBody>
        </p:sp>
        <p:pic>
          <p:nvPicPr>
            <p:cNvPr id="3076" name="Picture 4" descr="http://www.sil.si.edu/digitalcollections/hst/scientific-identity/thumbnails/TNSIL14-A7-07.jpg"/>
            <p:cNvPicPr>
              <a:picLocks noChangeAspect="1" noChangeArrowheads="1"/>
            </p:cNvPicPr>
            <p:nvPr/>
          </p:nvPicPr>
          <p:blipFill rotWithShape="1">
            <a:blip r:embed="rId5">
              <a:extLst>
                <a:ext uri="{28A0092B-C50C-407E-A947-70E740481C1C}">
                  <a14:useLocalDpi xmlns:a14="http://schemas.microsoft.com/office/drawing/2010/main" val="0"/>
                </a:ext>
              </a:extLst>
            </a:blip>
            <a:srcRect l="16097" t="3408" r="12694" b="35475"/>
            <a:stretch/>
          </p:blipFill>
          <p:spPr bwMode="auto">
            <a:xfrm>
              <a:off x="6521567" y="3728473"/>
              <a:ext cx="1356529" cy="157759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8"/>
          <p:cNvGrpSpPr/>
          <p:nvPr/>
        </p:nvGrpSpPr>
        <p:grpSpPr>
          <a:xfrm>
            <a:off x="289222" y="5265337"/>
            <a:ext cx="8470802" cy="1306285"/>
            <a:chOff x="289222" y="5265337"/>
            <a:chExt cx="8470802" cy="1306285"/>
          </a:xfrm>
        </p:grpSpPr>
        <p:sp>
          <p:nvSpPr>
            <p:cNvPr id="6" name="Rectangle 5"/>
            <p:cNvSpPr/>
            <p:nvPr/>
          </p:nvSpPr>
          <p:spPr>
            <a:xfrm>
              <a:off x="1479992" y="5403162"/>
              <a:ext cx="7280032" cy="1077218"/>
            </a:xfrm>
            <a:prstGeom prst="rect">
              <a:avLst/>
            </a:prstGeom>
          </p:spPr>
          <p:txBody>
            <a:bodyPr wrap="square">
              <a:spAutoFit/>
            </a:bodyPr>
            <a:lstStyle/>
            <a:p>
              <a:r>
                <a:rPr lang="en-US" sz="3200" dirty="0"/>
                <a:t>1938: Guy </a:t>
              </a:r>
              <a:r>
                <a:rPr lang="en-US" sz="3200" dirty="0" err="1"/>
                <a:t>Callendar</a:t>
              </a:r>
              <a:r>
                <a:rPr lang="en-US" sz="3200" dirty="0"/>
                <a:t> documents warming and CO</a:t>
              </a:r>
              <a:r>
                <a:rPr lang="en-US" sz="3200" baseline="-25000" dirty="0"/>
                <a:t>2</a:t>
              </a:r>
              <a:r>
                <a:rPr lang="en-US" sz="3200" dirty="0"/>
                <a:t> increase</a:t>
              </a:r>
            </a:p>
          </p:txBody>
        </p:sp>
        <p:pic>
          <p:nvPicPr>
            <p:cNvPr id="3078" name="Picture 6" descr="http://usercontent2.hubimg.com/2854367_f5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03" t="3746" r="25295" b="44603"/>
            <a:stretch/>
          </p:blipFill>
          <p:spPr bwMode="auto">
            <a:xfrm>
              <a:off x="289222" y="5265337"/>
              <a:ext cx="1127595" cy="1306285"/>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40010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A231-F954-F241-A06A-A274C0182199}"/>
              </a:ext>
            </a:extLst>
          </p:cNvPr>
          <p:cNvSpPr>
            <a:spLocks noGrp="1"/>
          </p:cNvSpPr>
          <p:nvPr>
            <p:ph type="title"/>
          </p:nvPr>
        </p:nvSpPr>
        <p:spPr>
          <a:xfrm>
            <a:off x="302653" y="184486"/>
            <a:ext cx="8229600" cy="884461"/>
          </a:xfrm>
        </p:spPr>
        <p:txBody>
          <a:bodyPr/>
          <a:lstStyle/>
          <a:p>
            <a:pPr algn="l"/>
            <a:r>
              <a:rPr lang="en-US" dirty="0"/>
              <a:t>Arctic sea ice is rapidly melting</a:t>
            </a:r>
          </a:p>
        </p:txBody>
      </p:sp>
      <p:pic>
        <p:nvPicPr>
          <p:cNvPr id="4" name="sea_ice_minimum_1080p30.mp4">
            <a:hlinkClick r:id="" action="ppaction://media"/>
            <a:extLst>
              <a:ext uri="{FF2B5EF4-FFF2-40B4-BE49-F238E27FC236}">
                <a16:creationId xmlns:a16="http://schemas.microsoft.com/office/drawing/2014/main" id="{394B989B-409E-7C4B-A111-663CBED80D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787" y="1178897"/>
            <a:ext cx="8733117" cy="4912810"/>
          </a:xfrm>
        </p:spPr>
      </p:pic>
      <p:sp>
        <p:nvSpPr>
          <p:cNvPr id="3" name="Rectangle 2">
            <a:extLst>
              <a:ext uri="{FF2B5EF4-FFF2-40B4-BE49-F238E27FC236}">
                <a16:creationId xmlns:a16="http://schemas.microsoft.com/office/drawing/2014/main" id="{7B5E705F-8935-B54E-871E-3A27D179C5C4}"/>
              </a:ext>
            </a:extLst>
          </p:cNvPr>
          <p:cNvSpPr/>
          <p:nvPr/>
        </p:nvSpPr>
        <p:spPr>
          <a:xfrm>
            <a:off x="192196" y="6346762"/>
            <a:ext cx="1458797" cy="369332"/>
          </a:xfrm>
          <a:prstGeom prst="rect">
            <a:avLst/>
          </a:prstGeom>
        </p:spPr>
        <p:txBody>
          <a:bodyPr wrap="none">
            <a:spAutoFit/>
          </a:bodyPr>
          <a:lstStyle/>
          <a:p>
            <a:r>
              <a:rPr lang="en-US" dirty="0"/>
              <a:t>Source: NASA</a:t>
            </a:r>
          </a:p>
        </p:txBody>
      </p:sp>
    </p:spTree>
    <p:extLst>
      <p:ext uri="{BB962C8B-B14F-4D97-AF65-F5344CB8AC3E}">
        <p14:creationId xmlns:p14="http://schemas.microsoft.com/office/powerpoint/2010/main" val="2830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0E857626-18E5-0048-BB70-5A5AE861FDDA}"/>
              </a:ext>
            </a:extLst>
          </p:cNvPr>
          <p:cNvSpPr>
            <a:spLocks noGrp="1" noChangeArrowheads="1"/>
          </p:cNvSpPr>
          <p:nvPr>
            <p:ph type="title"/>
          </p:nvPr>
        </p:nvSpPr>
        <p:spPr>
          <a:xfrm>
            <a:off x="155275" y="152400"/>
            <a:ext cx="8074325" cy="1143000"/>
          </a:xfrm>
        </p:spPr>
        <p:txBody>
          <a:bodyPr>
            <a:noAutofit/>
          </a:bodyPr>
          <a:lstStyle/>
          <a:p>
            <a:pPr algn="l"/>
            <a:r>
              <a:rPr lang="en-US" altLang="en-US" sz="3600" dirty="0"/>
              <a:t>Most of the heat from global warming is going into the ocean</a:t>
            </a:r>
          </a:p>
        </p:txBody>
      </p:sp>
      <p:sp>
        <p:nvSpPr>
          <p:cNvPr id="52226" name="TextBox 3">
            <a:extLst>
              <a:ext uri="{FF2B5EF4-FFF2-40B4-BE49-F238E27FC236}">
                <a16:creationId xmlns:a16="http://schemas.microsoft.com/office/drawing/2014/main" id="{AB468AD0-519C-D946-BFB0-49A5F797C3EB}"/>
              </a:ext>
            </a:extLst>
          </p:cNvPr>
          <p:cNvSpPr txBox="1">
            <a:spLocks noChangeArrowheads="1"/>
          </p:cNvSpPr>
          <p:nvPr/>
        </p:nvSpPr>
        <p:spPr bwMode="auto">
          <a:xfrm>
            <a:off x="103188" y="6488113"/>
            <a:ext cx="454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skepticalscience.com after Church et al. (2011)</a:t>
            </a:r>
          </a:p>
        </p:txBody>
      </p:sp>
      <p:pic>
        <p:nvPicPr>
          <p:cNvPr id="52227" name="Picture 6" descr="https://static.skepticalscience.com/graphics/Total_Heat_Content_2011.jpg">
            <a:extLst>
              <a:ext uri="{FF2B5EF4-FFF2-40B4-BE49-F238E27FC236}">
                <a16:creationId xmlns:a16="http://schemas.microsoft.com/office/drawing/2014/main" id="{3A4E3B98-1044-494E-A87A-00A2CB82F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42"/>
          <a:stretch>
            <a:fillRect/>
          </a:stretch>
        </p:blipFill>
        <p:spPr bwMode="auto">
          <a:xfrm>
            <a:off x="2913063" y="1447800"/>
            <a:ext cx="57785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4">
            <a:extLst>
              <a:ext uri="{FF2B5EF4-FFF2-40B4-BE49-F238E27FC236}">
                <a16:creationId xmlns:a16="http://schemas.microsoft.com/office/drawing/2014/main" id="{CED7BE9B-C506-2F48-AA38-556E9B4842A0}"/>
              </a:ext>
            </a:extLst>
          </p:cNvPr>
          <p:cNvSpPr txBox="1">
            <a:spLocks noChangeArrowheads="1"/>
          </p:cNvSpPr>
          <p:nvPr/>
        </p:nvSpPr>
        <p:spPr bwMode="auto">
          <a:xfrm>
            <a:off x="2667000" y="5791200"/>
            <a:ext cx="65897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1960          1970           1980           1990          2000           2010</a:t>
            </a:r>
          </a:p>
        </p:txBody>
      </p:sp>
      <p:sp>
        <p:nvSpPr>
          <p:cNvPr id="52229" name="TextBox 5">
            <a:extLst>
              <a:ext uri="{FF2B5EF4-FFF2-40B4-BE49-F238E27FC236}">
                <a16:creationId xmlns:a16="http://schemas.microsoft.com/office/drawing/2014/main" id="{19945DB4-988A-8B49-A24E-4CE8C64E8EE6}"/>
              </a:ext>
            </a:extLst>
          </p:cNvPr>
          <p:cNvSpPr txBox="1">
            <a:spLocks noChangeArrowheads="1"/>
          </p:cNvSpPr>
          <p:nvPr/>
        </p:nvSpPr>
        <p:spPr bwMode="auto">
          <a:xfrm>
            <a:off x="249686" y="2784895"/>
            <a:ext cx="20574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Change in total heat content since 1961 (10</a:t>
            </a:r>
            <a:r>
              <a:rPr kumimoji="0" lang="en-US" alt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21</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Joules)</a:t>
            </a:r>
          </a:p>
        </p:txBody>
      </p:sp>
      <p:sp>
        <p:nvSpPr>
          <p:cNvPr id="52230" name="TextBox 6">
            <a:extLst>
              <a:ext uri="{FF2B5EF4-FFF2-40B4-BE49-F238E27FC236}">
                <a16:creationId xmlns:a16="http://schemas.microsoft.com/office/drawing/2014/main" id="{2548F545-690A-2C4A-BF8E-81994A2FCDD0}"/>
              </a:ext>
            </a:extLst>
          </p:cNvPr>
          <p:cNvSpPr txBox="1">
            <a:spLocks noChangeArrowheads="1"/>
          </p:cNvSpPr>
          <p:nvPr/>
        </p:nvSpPr>
        <p:spPr bwMode="auto">
          <a:xfrm>
            <a:off x="1905000" y="2133600"/>
            <a:ext cx="91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200</a:t>
            </a:r>
          </a:p>
        </p:txBody>
      </p:sp>
      <p:sp>
        <p:nvSpPr>
          <p:cNvPr id="52231" name="TextBox 8">
            <a:extLst>
              <a:ext uri="{FF2B5EF4-FFF2-40B4-BE49-F238E27FC236}">
                <a16:creationId xmlns:a16="http://schemas.microsoft.com/office/drawing/2014/main" id="{6A505C86-8397-2D47-8BD0-1935419246D7}"/>
              </a:ext>
            </a:extLst>
          </p:cNvPr>
          <p:cNvSpPr txBox="1">
            <a:spLocks noChangeArrowheads="1"/>
          </p:cNvSpPr>
          <p:nvPr/>
        </p:nvSpPr>
        <p:spPr bwMode="auto">
          <a:xfrm>
            <a:off x="1981200" y="3733800"/>
            <a:ext cx="91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100</a:t>
            </a:r>
          </a:p>
        </p:txBody>
      </p:sp>
      <p:sp>
        <p:nvSpPr>
          <p:cNvPr id="52232" name="TextBox 9">
            <a:extLst>
              <a:ext uri="{FF2B5EF4-FFF2-40B4-BE49-F238E27FC236}">
                <a16:creationId xmlns:a16="http://schemas.microsoft.com/office/drawing/2014/main" id="{BED03ED0-88D0-CF4D-B4EA-6D888ABF7CA5}"/>
              </a:ext>
            </a:extLst>
          </p:cNvPr>
          <p:cNvSpPr txBox="1">
            <a:spLocks noChangeArrowheads="1"/>
          </p:cNvSpPr>
          <p:nvPr/>
        </p:nvSpPr>
        <p:spPr bwMode="auto">
          <a:xfrm>
            <a:off x="1905000" y="5257800"/>
            <a:ext cx="91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Tree>
    <p:extLst>
      <p:ext uri="{BB962C8B-B14F-4D97-AF65-F5344CB8AC3E}">
        <p14:creationId xmlns:p14="http://schemas.microsoft.com/office/powerpoint/2010/main" val="1959707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4340</TotalTime>
  <Words>3061</Words>
  <Application>Microsoft Macintosh PowerPoint</Application>
  <PresentationFormat>On-screen Show (4:3)</PresentationFormat>
  <Paragraphs>296</Paragraphs>
  <Slides>56</Slides>
  <Notes>56</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56</vt:i4>
      </vt:variant>
    </vt:vector>
  </HeadingPairs>
  <TitlesOfParts>
    <vt:vector size="61" baseType="lpstr">
      <vt:lpstr>Arial</vt:lpstr>
      <vt:lpstr>Calibri</vt:lpstr>
      <vt:lpstr>Century Gothic</vt:lpstr>
      <vt:lpstr>Office Theme</vt:lpstr>
      <vt:lpstr>1_Office Theme</vt:lpstr>
      <vt:lpstr>PowerPoint Presentation</vt:lpstr>
      <vt:lpstr>Earth is rapidly warming</vt:lpstr>
      <vt:lpstr>But the warming is not uniform</vt:lpstr>
      <vt:lpstr>PowerPoint Presentation</vt:lpstr>
      <vt:lpstr>CO2 levels now are higher than they have been for at least 800,000 years</vt:lpstr>
      <vt:lpstr>PowerPoint Presentation</vt:lpstr>
      <vt:lpstr>The greenhouse effect is well established</vt:lpstr>
      <vt:lpstr>Arctic sea ice is rapidly melting</vt:lpstr>
      <vt:lpstr>Most of the heat from global warming is going into the ocean</vt:lpstr>
      <vt:lpstr>Sea level is accelerating</vt:lpstr>
      <vt:lpstr>“Sunny day” flooding in Miami</vt:lpstr>
      <vt:lpstr>PowerPoint Presentation</vt:lpstr>
      <vt:lpstr>Corals bleach—lose their symbiotic algae—when they are stressed</vt:lpstr>
      <vt:lpstr>Warming causes bleaching</vt:lpstr>
      <vt:lpstr>Massive coral bleaching occurred during 2014–2017</vt:lpstr>
      <vt:lpstr>Animals are moving poleward</vt:lpstr>
      <vt:lpstr>Heavy precipitation is increasing</vt:lpstr>
      <vt:lpstr>Tree rings tell the story of drought</vt:lpstr>
      <vt:lpstr>Increasing extremes: salty areas getting saltier, fresh areas are getting fresher</vt:lpstr>
      <vt:lpstr>PowerPoint Presentation</vt:lpstr>
      <vt:lpstr>PowerPoint Presentation</vt:lpstr>
      <vt:lpstr>PowerPoint Presentation</vt:lpstr>
      <vt:lpstr>Increasing wealth gap among countries due to climate change</vt:lpstr>
      <vt:lpstr>PowerPoint Presentation</vt:lpstr>
      <vt:lpstr>PowerPoint Presentation</vt:lpstr>
      <vt:lpstr>PowerPoint Presentation</vt:lpstr>
      <vt:lpstr>PowerPoint Presentation</vt:lpstr>
      <vt:lpstr>The US and EU have emitted about 50% of the CO2 …</vt:lpstr>
      <vt:lpstr>We have cleaned up our own messes before</vt:lpstr>
      <vt:lpstr>PowerPoint Presentation</vt:lpstr>
      <vt:lpstr>Good news: the ozone hole is shrinking!</vt:lpstr>
      <vt:lpstr>Why? Because levels of (human-produced) chlorofluorcarbons are dropping. </vt:lpstr>
      <vt:lpstr>This is happening much less often than it used to</vt:lpstr>
      <vt:lpstr>PowerPoint Presentation</vt:lpstr>
      <vt:lpstr>Opportunities</vt:lpstr>
      <vt:lpstr>When damages to agriculture and health are considered, new electricity based on non-fossil sources is cheapest</vt:lpstr>
      <vt:lpstr>Less fossil fuel, less nitrogen pollution, fewer harmful algal blooms, fewer dead zones </vt:lpstr>
      <vt:lpstr>The cost to install solar has plummeted</vt:lpstr>
      <vt:lpstr>PowerPoint Presentation</vt:lpstr>
      <vt:lpstr>Use of efficient light bulbs is skyrocketing …</vt:lpstr>
      <vt:lpstr> … and reducing electricity costs</vt:lpstr>
      <vt:lpstr>PowerPoint Presentation</vt:lpstr>
      <vt:lpstr>PowerPoint Presentation</vt:lpstr>
      <vt:lpstr>PowerPoint Presentation</vt:lpstr>
      <vt:lpstr>PowerPoint Presentation</vt:lpstr>
      <vt:lpstr>Cuisines that are easy on the planet</vt:lpstr>
      <vt:lpstr>Cuisines that are easy on the planet</vt:lpstr>
      <vt:lpstr>PowerPoint Presentation</vt:lpstr>
      <vt:lpstr>PowerPoint Presentation</vt:lpstr>
      <vt:lpstr>Action</vt:lpstr>
      <vt:lpstr>PowerPoint Presentation</vt:lpstr>
      <vt:lpstr>PowerPoint Presentation</vt:lpstr>
      <vt:lpstr>PowerPoint Presentation</vt:lpstr>
      <vt:lpstr>PowerPoint Presentation</vt:lpstr>
      <vt:lpstr>PowerPoint Presentation</vt:lpstr>
      <vt:lpstr>PowerPoint Presentation</vt:lpstr>
    </vt:vector>
  </TitlesOfParts>
  <Company>PSU</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on climate change</dc:title>
  <dc:creator>Raymond Najjar</dc:creator>
  <cp:lastModifiedBy>Raymond Najjar</cp:lastModifiedBy>
  <cp:revision>247</cp:revision>
  <cp:lastPrinted>2019-05-09T17:39:11Z</cp:lastPrinted>
  <dcterms:created xsi:type="dcterms:W3CDTF">2016-01-24T21:29:31Z</dcterms:created>
  <dcterms:modified xsi:type="dcterms:W3CDTF">2019-05-09T17:52:49Z</dcterms:modified>
</cp:coreProperties>
</file>